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14"/>
  </p:notesMasterIdLst>
  <p:sldIdLst>
    <p:sldId id="256" r:id="rId2"/>
    <p:sldId id="316" r:id="rId3"/>
    <p:sldId id="324" r:id="rId4"/>
    <p:sldId id="325" r:id="rId5"/>
    <p:sldId id="327" r:id="rId6"/>
    <p:sldId id="328" r:id="rId7"/>
    <p:sldId id="377" r:id="rId8"/>
    <p:sldId id="329" r:id="rId9"/>
    <p:sldId id="330" r:id="rId10"/>
    <p:sldId id="331" r:id="rId11"/>
    <p:sldId id="332" r:id="rId12"/>
    <p:sldId id="333" r:id="rId1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6E7CAF-280F-41B9-B757-4F7C9AFB4E9E}" v="4" dt="2025-11-28T15:43:12.4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105" d="100"/>
          <a:sy n="105" d="100"/>
        </p:scale>
        <p:origin x="1794" y="96"/>
      </p:cViewPr>
      <p:guideLst>
        <p:guide orient="horz" pos="2160"/>
        <p:guide pos="2880"/>
      </p:guideLst>
    </p:cSldViewPr>
  </p:slideViewPr>
  <p:outlineViewPr>
    <p:cViewPr>
      <p:scale>
        <a:sx n="33" d="100"/>
        <a:sy n="33" d="100"/>
      </p:scale>
      <p:origin x="0" y="123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J.W Alt" userId="70c36489-2f05-4a4e-90e7-fb1335234370" providerId="ADAL" clId="{4F2A1093-A616-46F5-BF4C-393EFCFB88E8}"/>
    <pc:docChg chg="custSel modSld">
      <pc:chgData name="H.J.W Alt" userId="70c36489-2f05-4a4e-90e7-fb1335234370" providerId="ADAL" clId="{4F2A1093-A616-46F5-BF4C-393EFCFB88E8}" dt="2025-11-28T15:44:50.117" v="55" actId="207"/>
      <pc:docMkLst>
        <pc:docMk/>
      </pc:docMkLst>
      <pc:sldChg chg="modSp mod">
        <pc:chgData name="H.J.W Alt" userId="70c36489-2f05-4a4e-90e7-fb1335234370" providerId="ADAL" clId="{4F2A1093-A616-46F5-BF4C-393EFCFB88E8}" dt="2025-11-28T15:44:50.117" v="55" actId="207"/>
        <pc:sldMkLst>
          <pc:docMk/>
          <pc:sldMk cId="0" sldId="324"/>
        </pc:sldMkLst>
        <pc:spChg chg="mod">
          <ac:chgData name="H.J.W Alt" userId="70c36489-2f05-4a4e-90e7-fb1335234370" providerId="ADAL" clId="{4F2A1093-A616-46F5-BF4C-393EFCFB88E8}" dt="2025-11-28T15:44:50.117" v="55" actId="207"/>
          <ac:spMkLst>
            <pc:docMk/>
            <pc:sldMk cId="0" sldId="324"/>
            <ac:spMk id="2" creationId="{00000000-0000-0000-0000-000000000000}"/>
          </ac:spMkLst>
        </pc:spChg>
      </pc:sldChg>
      <pc:sldChg chg="modSp mod">
        <pc:chgData name="H.J.W Alt" userId="70c36489-2f05-4a4e-90e7-fb1335234370" providerId="ADAL" clId="{4F2A1093-A616-46F5-BF4C-393EFCFB88E8}" dt="2025-11-28T15:30:25.072" v="11" actId="6549"/>
        <pc:sldMkLst>
          <pc:docMk/>
          <pc:sldMk cId="0" sldId="327"/>
        </pc:sldMkLst>
        <pc:spChg chg="mod">
          <ac:chgData name="H.J.W Alt" userId="70c36489-2f05-4a4e-90e7-fb1335234370" providerId="ADAL" clId="{4F2A1093-A616-46F5-BF4C-393EFCFB88E8}" dt="2025-11-28T15:30:25.072" v="11" actId="6549"/>
          <ac:spMkLst>
            <pc:docMk/>
            <pc:sldMk cId="0" sldId="327"/>
            <ac:spMk id="2" creationId="{00000000-0000-0000-0000-000000000000}"/>
          </ac:spMkLst>
        </pc:spChg>
      </pc:sldChg>
      <pc:sldChg chg="modSp mod">
        <pc:chgData name="H.J.W Alt" userId="70c36489-2f05-4a4e-90e7-fb1335234370" providerId="ADAL" clId="{4F2A1093-A616-46F5-BF4C-393EFCFB88E8}" dt="2025-11-28T15:44:33.548" v="54" actId="114"/>
        <pc:sldMkLst>
          <pc:docMk/>
          <pc:sldMk cId="0" sldId="328"/>
        </pc:sldMkLst>
        <pc:spChg chg="mod">
          <ac:chgData name="H.J.W Alt" userId="70c36489-2f05-4a4e-90e7-fb1335234370" providerId="ADAL" clId="{4F2A1093-A616-46F5-BF4C-393EFCFB88E8}" dt="2025-11-28T15:44:33.548" v="54" actId="114"/>
          <ac:spMkLst>
            <pc:docMk/>
            <pc:sldMk cId="0" sldId="328"/>
            <ac:spMk id="2" creationId="{00000000-0000-0000-0000-000000000000}"/>
          </ac:spMkLst>
        </pc:spChg>
      </pc:sldChg>
      <pc:sldChg chg="modSp mod">
        <pc:chgData name="H.J.W Alt" userId="70c36489-2f05-4a4e-90e7-fb1335234370" providerId="ADAL" clId="{4F2A1093-A616-46F5-BF4C-393EFCFB88E8}" dt="2025-11-28T15:42:46.882" v="43" actId="20577"/>
        <pc:sldMkLst>
          <pc:docMk/>
          <pc:sldMk cId="0" sldId="329"/>
        </pc:sldMkLst>
        <pc:spChg chg="mod">
          <ac:chgData name="H.J.W Alt" userId="70c36489-2f05-4a4e-90e7-fb1335234370" providerId="ADAL" clId="{4F2A1093-A616-46F5-BF4C-393EFCFB88E8}" dt="2025-11-28T15:42:46.882" v="43" actId="20577"/>
          <ac:spMkLst>
            <pc:docMk/>
            <pc:sldMk cId="0" sldId="329"/>
            <ac:spMk id="2" creationId="{00000000-0000-0000-0000-000000000000}"/>
          </ac:spMkLst>
        </pc:spChg>
      </pc:sldChg>
      <pc:sldChg chg="modSp mod">
        <pc:chgData name="H.J.W Alt" userId="70c36489-2f05-4a4e-90e7-fb1335234370" providerId="ADAL" clId="{4F2A1093-A616-46F5-BF4C-393EFCFB88E8}" dt="2025-11-28T15:43:17.237" v="50" actId="27636"/>
        <pc:sldMkLst>
          <pc:docMk/>
          <pc:sldMk cId="0" sldId="330"/>
        </pc:sldMkLst>
        <pc:spChg chg="mod">
          <ac:chgData name="H.J.W Alt" userId="70c36489-2f05-4a4e-90e7-fb1335234370" providerId="ADAL" clId="{4F2A1093-A616-46F5-BF4C-393EFCFB88E8}" dt="2025-11-28T15:43:17.237" v="50" actId="27636"/>
          <ac:spMkLst>
            <pc:docMk/>
            <pc:sldMk cId="0" sldId="330"/>
            <ac:spMk id="2" creationId="{00000000-0000-0000-0000-000000000000}"/>
          </ac:spMkLst>
        </pc:spChg>
      </pc:sldChg>
      <pc:sldChg chg="modSp mod">
        <pc:chgData name="H.J.W Alt" userId="70c36489-2f05-4a4e-90e7-fb1335234370" providerId="ADAL" clId="{4F2A1093-A616-46F5-BF4C-393EFCFB88E8}" dt="2025-11-28T15:44:05.633" v="53" actId="20577"/>
        <pc:sldMkLst>
          <pc:docMk/>
          <pc:sldMk cId="0" sldId="332"/>
        </pc:sldMkLst>
        <pc:spChg chg="mod">
          <ac:chgData name="H.J.W Alt" userId="70c36489-2f05-4a4e-90e7-fb1335234370" providerId="ADAL" clId="{4F2A1093-A616-46F5-BF4C-393EFCFB88E8}" dt="2025-11-28T15:44:05.633" v="53" actId="20577"/>
          <ac:spMkLst>
            <pc:docMk/>
            <pc:sldMk cId="0" sldId="332"/>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FE11D6-64AD-40DE-BCF3-804182BE9FFF}" type="datetimeFigureOut">
              <a:rPr lang="nl-NL" smtClean="0"/>
              <a:pPr/>
              <a:t>28-11-2025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D1FC79-CF72-41CF-B211-D7E1A65E0F01}" type="slidenum">
              <a:rPr lang="nl-NL" smtClean="0"/>
              <a:pPr/>
              <a:t>‹nr.›</a:t>
            </a:fld>
            <a:endParaRPr lang="nl-NL"/>
          </a:p>
        </p:txBody>
      </p:sp>
    </p:spTree>
    <p:extLst>
      <p:ext uri="{BB962C8B-B14F-4D97-AF65-F5344CB8AC3E}">
        <p14:creationId xmlns:p14="http://schemas.microsoft.com/office/powerpoint/2010/main" val="1840521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2FD1FC79-CF72-41CF-B211-D7E1A65E0F01}" type="slidenum">
              <a:rPr lang="nl-NL" smtClean="0"/>
              <a:pPr/>
              <a:t>1</a:t>
            </a:fld>
            <a:endParaRPr lang="nl-NL"/>
          </a:p>
        </p:txBody>
      </p:sp>
    </p:spTree>
    <p:extLst>
      <p:ext uri="{BB962C8B-B14F-4D97-AF65-F5344CB8AC3E}">
        <p14:creationId xmlns:p14="http://schemas.microsoft.com/office/powerpoint/2010/main" val="7500087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hthoekige driehoe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el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nl-NL"/>
              <a:t>Klik om de stijl te bewerken</a:t>
            </a:r>
            <a:endParaRPr kumimoji="0" lang="en-US"/>
          </a:p>
        </p:txBody>
      </p:sp>
      <p:sp>
        <p:nvSpPr>
          <p:cNvPr id="17" name="Ond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a:t>Klik om de ondertitelstijl van het model te bewerken</a:t>
            </a:r>
            <a:endParaRPr kumimoji="0" lang="en-US"/>
          </a:p>
        </p:txBody>
      </p:sp>
      <p:grpSp>
        <p:nvGrpSpPr>
          <p:cNvPr id="2" name="Groep 1"/>
          <p:cNvGrpSpPr/>
          <p:nvPr/>
        </p:nvGrpSpPr>
        <p:grpSpPr>
          <a:xfrm>
            <a:off x="-3765" y="4953000"/>
            <a:ext cx="9147765" cy="1912088"/>
            <a:chOff x="-3765" y="4832896"/>
            <a:chExt cx="9147765" cy="2032192"/>
          </a:xfrm>
        </p:grpSpPr>
        <p:sp>
          <p:nvSpPr>
            <p:cNvPr id="7" name="Vrije v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Vrije v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Vrije v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Rechte verbindingslijn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Tijdelijke aanduiding voor datum 29"/>
          <p:cNvSpPr>
            <a:spLocks noGrp="1"/>
          </p:cNvSpPr>
          <p:nvPr>
            <p:ph type="dt" sz="half" idx="10"/>
          </p:nvPr>
        </p:nvSpPr>
        <p:spPr/>
        <p:txBody>
          <a:bodyPr/>
          <a:lstStyle>
            <a:lvl1pPr>
              <a:defRPr>
                <a:solidFill>
                  <a:srgbClr val="FFFFFF"/>
                </a:solidFill>
              </a:defRPr>
            </a:lvl1pPr>
            <a:extLst/>
          </a:lstStyle>
          <a:p>
            <a:fld id="{341A74E3-210F-4A62-A8AD-D30EDA25F519}" type="datetime1">
              <a:rPr lang="nl-NL" smtClean="0"/>
              <a:pPr/>
              <a:t>28-11-2025</a:t>
            </a:fld>
            <a:endParaRPr lang="nl-NL"/>
          </a:p>
        </p:txBody>
      </p:sp>
      <p:sp>
        <p:nvSpPr>
          <p:cNvPr id="19" name="Tijdelijke aanduiding voor voettekst 18"/>
          <p:cNvSpPr>
            <a:spLocks noGrp="1"/>
          </p:cNvSpPr>
          <p:nvPr>
            <p:ph type="ftr" sz="quarter" idx="11"/>
          </p:nvPr>
        </p:nvSpPr>
        <p:spPr/>
        <p:txBody>
          <a:bodyPr/>
          <a:lstStyle>
            <a:lvl1pPr>
              <a:defRPr>
                <a:solidFill>
                  <a:schemeClr val="accent1">
                    <a:tint val="20000"/>
                  </a:schemeClr>
                </a:solidFill>
              </a:defRPr>
            </a:lvl1pPr>
            <a:extLst/>
          </a:lstStyle>
          <a:p>
            <a:r>
              <a:rPr lang="nl-NL"/>
              <a:t>Alt Kam Boer advocaten</a:t>
            </a:r>
          </a:p>
        </p:txBody>
      </p:sp>
      <p:sp>
        <p:nvSpPr>
          <p:cNvPr id="27" name="Tijdelijke aanduiding voor dianummer 26"/>
          <p:cNvSpPr>
            <a:spLocks noGrp="1"/>
          </p:cNvSpPr>
          <p:nvPr>
            <p:ph type="sldNum" sz="quarter" idx="12"/>
          </p:nvPr>
        </p:nvSpPr>
        <p:spPr/>
        <p:txBody>
          <a:bodyPr/>
          <a:lstStyle>
            <a:lvl1pPr>
              <a:defRPr>
                <a:solidFill>
                  <a:srgbClr val="FFFFFF"/>
                </a:solidFill>
              </a:defRPr>
            </a:lvl1pPr>
            <a:extLst/>
          </a:lstStyle>
          <a:p>
            <a:fld id="{FF1F59AB-3AEE-4274-84C5-F6C2862DFCB3}"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1481329"/>
            <a:ext cx="8229600" cy="4386071"/>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B9128CF2-FC8C-4B11-B2EF-DA427C0F185D}" type="datetime1">
              <a:rPr lang="nl-NL" smtClean="0"/>
              <a:pPr/>
              <a:t>28-11-2025</a:t>
            </a:fld>
            <a:endParaRPr lang="nl-NL"/>
          </a:p>
        </p:txBody>
      </p:sp>
      <p:sp>
        <p:nvSpPr>
          <p:cNvPr id="5" name="Tijdelijke aanduiding voor voettekst 4"/>
          <p:cNvSpPr>
            <a:spLocks noGrp="1"/>
          </p:cNvSpPr>
          <p:nvPr>
            <p:ph type="ftr" sz="quarter" idx="11"/>
          </p:nvPr>
        </p:nvSpPr>
        <p:spPr/>
        <p:txBody>
          <a:bodyPr/>
          <a:lstStyle/>
          <a:p>
            <a:r>
              <a:rPr lang="nl-NL"/>
              <a:t>Alt Kam Boer advocaten</a:t>
            </a:r>
          </a:p>
        </p:txBody>
      </p:sp>
      <p:sp>
        <p:nvSpPr>
          <p:cNvPr id="6" name="Tijdelijke aanduiding voor dianummer 5"/>
          <p:cNvSpPr>
            <a:spLocks noGrp="1"/>
          </p:cNvSpPr>
          <p:nvPr>
            <p:ph type="sldNum" sz="quarter" idx="12"/>
          </p:nvPr>
        </p:nvSpPr>
        <p:spPr/>
        <p:txBody>
          <a:bodyPr/>
          <a:lstStyle/>
          <a:p>
            <a:fld id="{FF1F59AB-3AEE-4274-84C5-F6C2862DFCB3}"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44013" y="274640"/>
            <a:ext cx="1777470" cy="5592761"/>
          </a:xfrm>
        </p:spPr>
        <p:txBody>
          <a:bodyPr vert="eaVert"/>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274641"/>
            <a:ext cx="6324600" cy="5592760"/>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126E63B7-1408-4CC0-B7A0-0105375E8E4A}" type="datetime1">
              <a:rPr lang="nl-NL" smtClean="0"/>
              <a:pPr/>
              <a:t>28-11-2025</a:t>
            </a:fld>
            <a:endParaRPr lang="nl-NL"/>
          </a:p>
        </p:txBody>
      </p:sp>
      <p:sp>
        <p:nvSpPr>
          <p:cNvPr id="5" name="Tijdelijke aanduiding voor voettekst 4"/>
          <p:cNvSpPr>
            <a:spLocks noGrp="1"/>
          </p:cNvSpPr>
          <p:nvPr>
            <p:ph type="ftr" sz="quarter" idx="11"/>
          </p:nvPr>
        </p:nvSpPr>
        <p:spPr/>
        <p:txBody>
          <a:bodyPr/>
          <a:lstStyle/>
          <a:p>
            <a:r>
              <a:rPr lang="nl-NL"/>
              <a:t>Alt Kam Boer advocaten</a:t>
            </a:r>
          </a:p>
        </p:txBody>
      </p:sp>
      <p:sp>
        <p:nvSpPr>
          <p:cNvPr id="6" name="Tijdelijke aanduiding voor dianummer 5"/>
          <p:cNvSpPr>
            <a:spLocks noGrp="1"/>
          </p:cNvSpPr>
          <p:nvPr>
            <p:ph type="sldNum" sz="quarter" idx="12"/>
          </p:nvPr>
        </p:nvSpPr>
        <p:spPr/>
        <p:txBody>
          <a:bodyPr/>
          <a:lstStyle/>
          <a:p>
            <a:fld id="{FF1F59AB-3AEE-4274-84C5-F6C2862DFCB3}"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805A650A-0A33-416F-8976-C968FF1F5F53}" type="datetime1">
              <a:rPr lang="nl-NL" smtClean="0"/>
              <a:pPr/>
              <a:t>28-11-2025</a:t>
            </a:fld>
            <a:endParaRPr lang="nl-NL"/>
          </a:p>
        </p:txBody>
      </p:sp>
      <p:sp>
        <p:nvSpPr>
          <p:cNvPr id="5" name="Tijdelijke aanduiding voor voettekst 4"/>
          <p:cNvSpPr>
            <a:spLocks noGrp="1"/>
          </p:cNvSpPr>
          <p:nvPr>
            <p:ph type="ftr" sz="quarter" idx="11"/>
          </p:nvPr>
        </p:nvSpPr>
        <p:spPr/>
        <p:txBody>
          <a:bodyPr/>
          <a:lstStyle/>
          <a:p>
            <a:r>
              <a:rPr lang="nl-NL"/>
              <a:t>Alt Kam Boer advocaten</a:t>
            </a:r>
          </a:p>
        </p:txBody>
      </p:sp>
      <p:sp>
        <p:nvSpPr>
          <p:cNvPr id="6" name="Tijdelijke aanduiding voor dianummer 5"/>
          <p:cNvSpPr>
            <a:spLocks noGrp="1"/>
          </p:cNvSpPr>
          <p:nvPr>
            <p:ph type="sldNum" sz="quarter" idx="12"/>
          </p:nvPr>
        </p:nvSpPr>
        <p:spPr/>
        <p:txBody>
          <a:bodyPr/>
          <a:lstStyle/>
          <a:p>
            <a:fld id="{FF1F59AB-3AEE-4274-84C5-F6C2862DFCB3}" type="slidenum">
              <a:rPr lang="nl-NL" smtClean="0"/>
              <a:pPr/>
              <a:t>‹nr.›</a:t>
            </a:fld>
            <a:endParaRPr lang="nl-NL"/>
          </a:p>
        </p:txBody>
      </p:sp>
      <p:sp>
        <p:nvSpPr>
          <p:cNvPr id="7" name="Titel 6"/>
          <p:cNvSpPr>
            <a:spLocks noGrp="1"/>
          </p:cNvSpPr>
          <p:nvPr>
            <p:ph type="title"/>
          </p:nvPr>
        </p:nvSpPr>
        <p:spPr/>
        <p:txBody>
          <a:bodyPr rtlCol="0"/>
          <a:lstStyle/>
          <a:p>
            <a:r>
              <a:rPr kumimoji="0" lang="nl-NL"/>
              <a:t>Klik om de stijl te bewerken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nl-NL"/>
              <a:t>Klik om de stijl te bewerken</a:t>
            </a:r>
            <a:endParaRPr kumimoji="0" lang="en-US"/>
          </a:p>
        </p:txBody>
      </p:sp>
      <p:sp>
        <p:nvSpPr>
          <p:cNvPr id="3" name="Tijdelijke aanduiding voor teks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a:t>Klik om de modelstijlen te bewerken</a:t>
            </a:r>
          </a:p>
        </p:txBody>
      </p:sp>
      <p:sp>
        <p:nvSpPr>
          <p:cNvPr id="4" name="Tijdelijke aanduiding voor datum 3"/>
          <p:cNvSpPr>
            <a:spLocks noGrp="1"/>
          </p:cNvSpPr>
          <p:nvPr>
            <p:ph type="dt" sz="half" idx="10"/>
          </p:nvPr>
        </p:nvSpPr>
        <p:spPr/>
        <p:txBody>
          <a:bodyPr/>
          <a:lstStyle/>
          <a:p>
            <a:fld id="{A26AE1B6-C0C4-4348-999A-62151215B3A4}" type="datetime1">
              <a:rPr lang="nl-NL" smtClean="0"/>
              <a:pPr/>
              <a:t>28-11-2025</a:t>
            </a:fld>
            <a:endParaRPr lang="nl-NL"/>
          </a:p>
        </p:txBody>
      </p:sp>
      <p:sp>
        <p:nvSpPr>
          <p:cNvPr id="5" name="Tijdelijke aanduiding voor voettekst 4"/>
          <p:cNvSpPr>
            <a:spLocks noGrp="1"/>
          </p:cNvSpPr>
          <p:nvPr>
            <p:ph type="ftr" sz="quarter" idx="11"/>
          </p:nvPr>
        </p:nvSpPr>
        <p:spPr/>
        <p:txBody>
          <a:bodyPr/>
          <a:lstStyle/>
          <a:p>
            <a:r>
              <a:rPr lang="nl-NL"/>
              <a:t>Alt Kam Boer advocaten</a:t>
            </a:r>
          </a:p>
        </p:txBody>
      </p:sp>
      <p:sp>
        <p:nvSpPr>
          <p:cNvPr id="6" name="Tijdelijke aanduiding voor dianummer 5"/>
          <p:cNvSpPr>
            <a:spLocks noGrp="1"/>
          </p:cNvSpPr>
          <p:nvPr>
            <p:ph type="sldNum" sz="quarter" idx="12"/>
          </p:nvPr>
        </p:nvSpPr>
        <p:spPr/>
        <p:txBody>
          <a:bodyPr/>
          <a:lstStyle/>
          <a:p>
            <a:fld id="{FF1F59AB-3AEE-4274-84C5-F6C2862DFCB3}" type="slidenum">
              <a:rPr lang="nl-NL" smtClean="0"/>
              <a:pPr/>
              <a:t>‹nr.›</a:t>
            </a:fld>
            <a:endParaRPr lang="nl-NL"/>
          </a:p>
        </p:txBody>
      </p:sp>
      <p:sp>
        <p:nvSpPr>
          <p:cNvPr id="7" name="Punthaak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Punthaak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inhoud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DD64D39E-F882-4560-ADD1-055935DD4628}" type="datetime1">
              <a:rPr lang="nl-NL" smtClean="0"/>
              <a:pPr/>
              <a:t>28-11-2025</a:t>
            </a:fld>
            <a:endParaRPr lang="nl-NL"/>
          </a:p>
        </p:txBody>
      </p:sp>
      <p:sp>
        <p:nvSpPr>
          <p:cNvPr id="6" name="Tijdelijke aanduiding voor voettekst 5"/>
          <p:cNvSpPr>
            <a:spLocks noGrp="1"/>
          </p:cNvSpPr>
          <p:nvPr>
            <p:ph type="ftr" sz="quarter" idx="11"/>
          </p:nvPr>
        </p:nvSpPr>
        <p:spPr/>
        <p:txBody>
          <a:bodyPr/>
          <a:lstStyle/>
          <a:p>
            <a:r>
              <a:rPr lang="nl-NL"/>
              <a:t>Alt Kam Boer advocaten</a:t>
            </a:r>
          </a:p>
        </p:txBody>
      </p:sp>
      <p:sp>
        <p:nvSpPr>
          <p:cNvPr id="7" name="Tijdelijke aanduiding voor dianummer 6"/>
          <p:cNvSpPr>
            <a:spLocks noGrp="1"/>
          </p:cNvSpPr>
          <p:nvPr>
            <p:ph type="sldNum" sz="quarter" idx="12"/>
          </p:nvPr>
        </p:nvSpPr>
        <p:spPr/>
        <p:txBody>
          <a:bodyPr/>
          <a:lstStyle/>
          <a:p>
            <a:fld id="{FF1F59AB-3AEE-4274-84C5-F6C2862DFCB3}" type="slidenum">
              <a:rPr lang="nl-NL" smtClean="0"/>
              <a:pPr/>
              <a:t>‹nr.›</a:t>
            </a:fld>
            <a:endParaRPr lang="nl-NL"/>
          </a:p>
        </p:txBody>
      </p:sp>
      <p:sp>
        <p:nvSpPr>
          <p:cNvPr id="8" name="Titel 7"/>
          <p:cNvSpPr>
            <a:spLocks noGrp="1"/>
          </p:cNvSpPr>
          <p:nvPr>
            <p:ph type="title"/>
          </p:nvPr>
        </p:nvSpPr>
        <p:spPr/>
        <p:txBody>
          <a:bodyPr rtlCol="0"/>
          <a:lstStyle/>
          <a:p>
            <a:r>
              <a:rPr kumimoji="0" lang="nl-NL"/>
              <a:t>Klik om de stijl te bewerken</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extLst/>
          </a:lstStyle>
          <a:p>
            <a:r>
              <a:rPr kumimoji="0" lang="nl-NL"/>
              <a:t>Klik om de stijl te bewerken</a:t>
            </a:r>
            <a:endParaRPr kumimoji="0" lang="en-US"/>
          </a:p>
        </p:txBody>
      </p:sp>
      <p:sp>
        <p:nvSpPr>
          <p:cNvPr id="3" name="Tijdelijke aanduiding voor teks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a:t>Klik om de modelstijlen te bewerken</a:t>
            </a:r>
          </a:p>
        </p:txBody>
      </p:sp>
      <p:sp>
        <p:nvSpPr>
          <p:cNvPr id="4" name="Tijdelijke aanduiding voor teks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a:t>Klik om de modelstijlen te bewerken</a:t>
            </a:r>
          </a:p>
        </p:txBody>
      </p:sp>
      <p:sp>
        <p:nvSpPr>
          <p:cNvPr id="5" name="Tijdelijke aanduiding voor inhoud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6" name="Tijdelijke aanduiding voor inhoud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7" name="Tijdelijke aanduiding voor datum 6"/>
          <p:cNvSpPr>
            <a:spLocks noGrp="1"/>
          </p:cNvSpPr>
          <p:nvPr>
            <p:ph type="dt" sz="half" idx="10"/>
          </p:nvPr>
        </p:nvSpPr>
        <p:spPr/>
        <p:txBody>
          <a:bodyPr/>
          <a:lstStyle/>
          <a:p>
            <a:fld id="{9C851D2A-F2E2-465C-9352-EF72A1F61D6E}" type="datetime1">
              <a:rPr lang="nl-NL" smtClean="0"/>
              <a:pPr/>
              <a:t>28-11-2025</a:t>
            </a:fld>
            <a:endParaRPr lang="nl-NL"/>
          </a:p>
        </p:txBody>
      </p:sp>
      <p:sp>
        <p:nvSpPr>
          <p:cNvPr id="8" name="Tijdelijke aanduiding voor voettekst 7"/>
          <p:cNvSpPr>
            <a:spLocks noGrp="1"/>
          </p:cNvSpPr>
          <p:nvPr>
            <p:ph type="ftr" sz="quarter" idx="11"/>
          </p:nvPr>
        </p:nvSpPr>
        <p:spPr/>
        <p:txBody>
          <a:bodyPr/>
          <a:lstStyle/>
          <a:p>
            <a:r>
              <a:rPr lang="nl-NL"/>
              <a:t>Alt Kam Boer advocaten</a:t>
            </a:r>
          </a:p>
        </p:txBody>
      </p:sp>
      <p:sp>
        <p:nvSpPr>
          <p:cNvPr id="9" name="Tijdelijke aanduiding voor dianummer 8"/>
          <p:cNvSpPr>
            <a:spLocks noGrp="1"/>
          </p:cNvSpPr>
          <p:nvPr>
            <p:ph type="sldNum" sz="quarter" idx="12"/>
          </p:nvPr>
        </p:nvSpPr>
        <p:spPr/>
        <p:txBody>
          <a:bodyPr/>
          <a:lstStyle/>
          <a:p>
            <a:fld id="{FF1F59AB-3AEE-4274-84C5-F6C2862DFCB3}"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3" name="Tijdelijke aanduiding voor datum 2"/>
          <p:cNvSpPr>
            <a:spLocks noGrp="1"/>
          </p:cNvSpPr>
          <p:nvPr>
            <p:ph type="dt" sz="half" idx="10"/>
          </p:nvPr>
        </p:nvSpPr>
        <p:spPr/>
        <p:txBody>
          <a:bodyPr/>
          <a:lstStyle/>
          <a:p>
            <a:fld id="{289BC3EA-9BD7-45AE-BCF1-5C60D52AA470}" type="datetime1">
              <a:rPr lang="nl-NL" smtClean="0"/>
              <a:pPr/>
              <a:t>28-11-2025</a:t>
            </a:fld>
            <a:endParaRPr lang="nl-NL"/>
          </a:p>
        </p:txBody>
      </p:sp>
      <p:sp>
        <p:nvSpPr>
          <p:cNvPr id="4" name="Tijdelijke aanduiding voor voettekst 3"/>
          <p:cNvSpPr>
            <a:spLocks noGrp="1"/>
          </p:cNvSpPr>
          <p:nvPr>
            <p:ph type="ftr" sz="quarter" idx="11"/>
          </p:nvPr>
        </p:nvSpPr>
        <p:spPr/>
        <p:txBody>
          <a:bodyPr/>
          <a:lstStyle/>
          <a:p>
            <a:r>
              <a:rPr lang="nl-NL"/>
              <a:t>Alt Kam Boer advocaten</a:t>
            </a:r>
          </a:p>
        </p:txBody>
      </p:sp>
      <p:sp>
        <p:nvSpPr>
          <p:cNvPr id="5" name="Tijdelijke aanduiding voor dianummer 4"/>
          <p:cNvSpPr>
            <a:spLocks noGrp="1"/>
          </p:cNvSpPr>
          <p:nvPr>
            <p:ph type="sldNum" sz="quarter" idx="12"/>
          </p:nvPr>
        </p:nvSpPr>
        <p:spPr/>
        <p:txBody>
          <a:bodyPr/>
          <a:lstStyle/>
          <a:p>
            <a:fld id="{FF1F59AB-3AEE-4274-84C5-F6C2862DFCB3}" type="slidenum">
              <a:rPr lang="nl-NL" smtClean="0"/>
              <a:pPr/>
              <a:t>‹nr.›</a:t>
            </a:fld>
            <a:endParaRPr lang="nl-NL"/>
          </a:p>
        </p:txBody>
      </p:sp>
      <p:sp>
        <p:nvSpPr>
          <p:cNvPr id="6" name="Titel 5"/>
          <p:cNvSpPr>
            <a:spLocks noGrp="1"/>
          </p:cNvSpPr>
          <p:nvPr>
            <p:ph type="title"/>
          </p:nvPr>
        </p:nvSpPr>
        <p:spPr/>
        <p:txBody>
          <a:bodyPr rtlCol="0"/>
          <a:lstStyle/>
          <a:p>
            <a:r>
              <a:rPr kumimoji="0" lang="nl-NL"/>
              <a:t>Klik om de stijl te bewerken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8AF380E-9EE0-41A1-A985-2C23903EBF76}" type="datetime1">
              <a:rPr lang="nl-NL" smtClean="0"/>
              <a:pPr/>
              <a:t>28-11-2025</a:t>
            </a:fld>
            <a:endParaRPr lang="nl-NL"/>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jdelijke aanduiding voor dianummer 3"/>
          <p:cNvSpPr>
            <a:spLocks noGrp="1"/>
          </p:cNvSpPr>
          <p:nvPr>
            <p:ph type="sldNum" sz="quarter" idx="12"/>
          </p:nvPr>
        </p:nvSpPr>
        <p:spPr/>
        <p:txBody>
          <a:bodyPr/>
          <a:lstStyle/>
          <a:p>
            <a:fld id="{FF1F59AB-3AEE-4274-84C5-F6C2862DFCB3}"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nl-NL"/>
              <a:t>Klik om de stijl te bewerken</a:t>
            </a:r>
            <a:endParaRPr kumimoji="0" lang="en-US"/>
          </a:p>
        </p:txBody>
      </p:sp>
      <p:sp>
        <p:nvSpPr>
          <p:cNvPr id="3" name="Tijdelijke aanduiding voor teks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nl-NL"/>
              <a:t>Klik om de modelstijlen te bewerken</a:t>
            </a:r>
          </a:p>
        </p:txBody>
      </p:sp>
      <p:sp>
        <p:nvSpPr>
          <p:cNvPr id="4" name="Tijdelijke aanduiding voor inhoud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a:xfrm>
            <a:off x="6727032" y="6407944"/>
            <a:ext cx="1920240" cy="365760"/>
          </a:xfrm>
        </p:spPr>
        <p:txBody>
          <a:bodyPr/>
          <a:lstStyle/>
          <a:p>
            <a:fld id="{B27CB12D-4495-4BE6-B039-ED700B116F61}" type="datetime1">
              <a:rPr lang="nl-NL" smtClean="0"/>
              <a:pPr/>
              <a:t>28-11-2025</a:t>
            </a:fld>
            <a:endParaRPr lang="nl-NL"/>
          </a:p>
        </p:txBody>
      </p:sp>
      <p:sp>
        <p:nvSpPr>
          <p:cNvPr id="6" name="Tijdelijke aanduiding voor voettekst 5"/>
          <p:cNvSpPr>
            <a:spLocks noGrp="1"/>
          </p:cNvSpPr>
          <p:nvPr>
            <p:ph type="ftr" sz="quarter" idx="11"/>
          </p:nvPr>
        </p:nvSpPr>
        <p:spPr/>
        <p:txBody>
          <a:bodyPr/>
          <a:lstStyle/>
          <a:p>
            <a:r>
              <a:rPr lang="nl-NL"/>
              <a:t>Alt Kam Boer advocaten</a:t>
            </a:r>
          </a:p>
        </p:txBody>
      </p:sp>
      <p:sp>
        <p:nvSpPr>
          <p:cNvPr id="7" name="Tijdelijke aanduiding voor dianummer 6"/>
          <p:cNvSpPr>
            <a:spLocks noGrp="1"/>
          </p:cNvSpPr>
          <p:nvPr>
            <p:ph type="sldNum" sz="quarter" idx="12"/>
          </p:nvPr>
        </p:nvSpPr>
        <p:spPr/>
        <p:txBody>
          <a:bodyPr/>
          <a:lstStyle/>
          <a:p>
            <a:fld id="{FF1F59AB-3AEE-4274-84C5-F6C2862DFCB3}"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nl-NL"/>
              <a:t>Klik om de modelstijlen te bewerken</a:t>
            </a:r>
          </a:p>
        </p:txBody>
      </p:sp>
      <p:sp>
        <p:nvSpPr>
          <p:cNvPr id="3" name="Tijdelijke aanduiding voor afbeelding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nl-NL"/>
              <a:t>Klik op het pictogram als u een afbeelding wilt toevoegen</a:t>
            </a:r>
            <a:endParaRPr kumimoji="0" lang="en-US" dirty="0"/>
          </a:p>
        </p:txBody>
      </p:sp>
      <p:sp>
        <p:nvSpPr>
          <p:cNvPr id="5" name="Tijdelijke aanduiding voor datum 4"/>
          <p:cNvSpPr>
            <a:spLocks noGrp="1"/>
          </p:cNvSpPr>
          <p:nvPr>
            <p:ph type="dt" sz="half" idx="10"/>
          </p:nvPr>
        </p:nvSpPr>
        <p:spPr/>
        <p:txBody>
          <a:bodyPr/>
          <a:lstStyle>
            <a:lvl1pPr>
              <a:defRPr>
                <a:solidFill>
                  <a:schemeClr val="tx1"/>
                </a:solidFill>
              </a:defRPr>
            </a:lvl1pPr>
            <a:extLst/>
          </a:lstStyle>
          <a:p>
            <a:fld id="{2CFD93C0-43A4-4D4D-99CD-3DFC189BF90A}" type="datetime1">
              <a:rPr lang="nl-NL" smtClean="0"/>
              <a:pPr/>
              <a:t>28-11-2025</a:t>
            </a:fld>
            <a:endParaRPr lang="nl-NL"/>
          </a:p>
        </p:txBody>
      </p:sp>
      <p:sp>
        <p:nvSpPr>
          <p:cNvPr id="6" name="Tijdelijke aanduiding voor voettekst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nl-NL"/>
              <a:t>Alt Kam Boer advocaten</a:t>
            </a:r>
          </a:p>
        </p:txBody>
      </p:sp>
      <p:sp>
        <p:nvSpPr>
          <p:cNvPr id="7" name="Tijdelijke aanduiding voor dianummer 6"/>
          <p:cNvSpPr>
            <a:spLocks noGrp="1"/>
          </p:cNvSpPr>
          <p:nvPr>
            <p:ph type="sldNum" sz="quarter" idx="12"/>
          </p:nvPr>
        </p:nvSpPr>
        <p:spPr/>
        <p:txBody>
          <a:bodyPr/>
          <a:lstStyle>
            <a:lvl1pPr>
              <a:defRPr>
                <a:solidFill>
                  <a:schemeClr val="tx1"/>
                </a:solidFill>
              </a:defRPr>
            </a:lvl1pPr>
            <a:extLst/>
          </a:lstStyle>
          <a:p>
            <a:fld id="{FF1F59AB-3AEE-4274-84C5-F6C2862DFCB3}" type="slidenum">
              <a:rPr lang="nl-NL" smtClean="0"/>
              <a:pPr/>
              <a:t>‹nr.›</a:t>
            </a:fld>
            <a:endParaRPr lang="nl-NL"/>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nl-NL"/>
              <a:t>Klik om de stijl te bewerken</a:t>
            </a:r>
            <a:endParaRPr kumimoji="0" lang="en-US"/>
          </a:p>
        </p:txBody>
      </p:sp>
      <p:sp>
        <p:nvSpPr>
          <p:cNvPr id="8" name="Vrije v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Vrije v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hoekige driehoek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Rechte verbindingslijn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unthaak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Punthaak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rije v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Vrije v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echthoekige driehoe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Rechte verbindingslijn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jdelijke aanduiding voor titel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nl-NL"/>
              <a:t>Klik om de stijl te bewerken</a:t>
            </a:r>
            <a:endParaRPr kumimoji="0" lang="en-US"/>
          </a:p>
        </p:txBody>
      </p:sp>
      <p:sp>
        <p:nvSpPr>
          <p:cNvPr id="30" name="Tijdelijke aanduiding voor tekst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nl-NL"/>
              <a:t>Klik om de modelstijlen te bewerken</a:t>
            </a:r>
          </a:p>
          <a:p>
            <a:pPr lvl="1" eaLnBrk="1" latinLnBrk="0" hangingPunct="1"/>
            <a:r>
              <a:rPr kumimoji="0" lang="nl-NL"/>
              <a:t>Tweede niveau</a:t>
            </a:r>
          </a:p>
          <a:p>
            <a:pPr lvl="2" eaLnBrk="1" latinLnBrk="0" hangingPunct="1"/>
            <a:r>
              <a:rPr kumimoji="0" lang="nl-NL"/>
              <a:t>Derde niveau</a:t>
            </a:r>
          </a:p>
          <a:p>
            <a:pPr lvl="3" eaLnBrk="1" latinLnBrk="0" hangingPunct="1"/>
            <a:r>
              <a:rPr kumimoji="0" lang="nl-NL"/>
              <a:t>Vierde niveau</a:t>
            </a:r>
          </a:p>
          <a:p>
            <a:pPr lvl="4" eaLnBrk="1" latinLnBrk="0" hangingPunct="1"/>
            <a:r>
              <a:rPr kumimoji="0" lang="nl-NL"/>
              <a:t>Vijfde niveau</a:t>
            </a:r>
            <a:endParaRPr kumimoji="0" lang="en-US"/>
          </a:p>
        </p:txBody>
      </p:sp>
      <p:sp>
        <p:nvSpPr>
          <p:cNvPr id="10" name="Tijdelijke aanduiding voor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749B46E-57FA-4B4A-A1F7-64682508C093}" type="datetime1">
              <a:rPr lang="nl-NL" smtClean="0"/>
              <a:pPr/>
              <a:t>28-11-2025</a:t>
            </a:fld>
            <a:endParaRPr lang="nl-NL"/>
          </a:p>
        </p:txBody>
      </p:sp>
      <p:sp>
        <p:nvSpPr>
          <p:cNvPr id="22" name="Tijdelijke aanduiding voor voettekst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nl-NL"/>
              <a:t>Alt Kam Boer advocaten</a:t>
            </a:r>
          </a:p>
        </p:txBody>
      </p:sp>
      <p:sp>
        <p:nvSpPr>
          <p:cNvPr id="18" name="Tijdelijke aanduiding voor dianumm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F1F59AB-3AEE-4274-84C5-F6C2862DFCB3}"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556792"/>
            <a:ext cx="7772400" cy="2118097"/>
          </a:xfrm>
          <a:ln>
            <a:solidFill>
              <a:schemeClr val="accent1"/>
            </a:solidFill>
          </a:ln>
        </p:spPr>
        <p:txBody>
          <a:bodyPr>
            <a:normAutofit fontScale="90000"/>
          </a:bodyPr>
          <a:lstStyle/>
          <a:p>
            <a:r>
              <a:rPr lang="nl-NL" dirty="0">
                <a:solidFill>
                  <a:srgbClr val="FF0000"/>
                </a:solidFill>
              </a:rPr>
              <a:t>causaliteitsrisico bij werkgevers-aansprakelijkheid’</a:t>
            </a:r>
          </a:p>
        </p:txBody>
      </p:sp>
      <p:sp>
        <p:nvSpPr>
          <p:cNvPr id="3" name="Ondertitel 2"/>
          <p:cNvSpPr>
            <a:spLocks noGrp="1"/>
          </p:cNvSpPr>
          <p:nvPr>
            <p:ph type="subTitle" idx="1"/>
          </p:nvPr>
        </p:nvSpPr>
        <p:spPr>
          <a:xfrm>
            <a:off x="683568" y="3789040"/>
            <a:ext cx="7056784" cy="1152129"/>
          </a:xfrm>
        </p:spPr>
        <p:txBody>
          <a:bodyPr>
            <a:normAutofit/>
          </a:bodyPr>
          <a:lstStyle/>
          <a:p>
            <a:r>
              <a:rPr lang="en-US" sz="3200" dirty="0">
                <a:solidFill>
                  <a:schemeClr val="bg2">
                    <a:lumMod val="50000"/>
                  </a:schemeClr>
                </a:solidFill>
              </a:rPr>
              <a:t> </a:t>
            </a:r>
            <a:r>
              <a:rPr lang="en-US" sz="3200" dirty="0" err="1">
                <a:solidFill>
                  <a:schemeClr val="bg2">
                    <a:lumMod val="50000"/>
                  </a:schemeClr>
                </a:solidFill>
              </a:rPr>
              <a:t>mr.dr</a:t>
            </a:r>
            <a:r>
              <a:rPr lang="en-US" sz="3200" dirty="0">
                <a:solidFill>
                  <a:schemeClr val="bg2">
                    <a:lumMod val="50000"/>
                  </a:schemeClr>
                </a:solidFill>
              </a:rPr>
              <a:t>. Jan Wouter  Alt</a:t>
            </a:r>
          </a:p>
          <a:p>
            <a:endParaRPr lang="nl-NL" dirty="0">
              <a:solidFill>
                <a:srgbClr val="FF0000"/>
              </a:solidFill>
            </a:endParaRPr>
          </a:p>
        </p:txBody>
      </p:sp>
      <p:sp>
        <p:nvSpPr>
          <p:cNvPr id="5" name="Tijdelijke aanduiding voor voettekst 4"/>
          <p:cNvSpPr>
            <a:spLocks noGrp="1"/>
          </p:cNvSpPr>
          <p:nvPr>
            <p:ph type="ftr" sz="quarter" idx="11"/>
          </p:nvPr>
        </p:nvSpPr>
        <p:spPr/>
        <p:txBody>
          <a:bodyPr/>
          <a:lstStyle/>
          <a:p>
            <a:r>
              <a:rPr lang="nl-NL"/>
              <a:t>Alt Kam Boer advocaten</a:t>
            </a:r>
          </a:p>
        </p:txBody>
      </p:sp>
    </p:spTree>
    <p:extLst>
      <p:ext uri="{BB962C8B-B14F-4D97-AF65-F5344CB8AC3E}">
        <p14:creationId xmlns:p14="http://schemas.microsoft.com/office/powerpoint/2010/main" val="27492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NL" dirty="0"/>
              <a:t>Alternatief is proportionele aansprakelijkheid</a:t>
            </a:r>
          </a:p>
          <a:p>
            <a:r>
              <a:rPr lang="nl-NL" dirty="0"/>
              <a:t>Jarenlange blootstelling die de ziekte zelfstandig kan veroorzaken en toch komt de werkgever ‘met korting’ of zelfs helemaal ermee weg</a:t>
            </a:r>
          </a:p>
          <a:p>
            <a:r>
              <a:rPr lang="nl-NL" dirty="0"/>
              <a:t>Is er niet wat te zeggen voor hoofdelijke aansprakelijkheid indien de blootstelling de schade zelfstandig kan veroorzaken?</a:t>
            </a:r>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normAutofit/>
          </a:bodyPr>
          <a:lstStyle/>
          <a:p>
            <a:r>
              <a:rPr lang="nl-NL" dirty="0"/>
              <a:t>Is dit een wenselijke uitkomst?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NL" b="1" dirty="0"/>
              <a:t>Hoofdelijke aansprakelijkheid bij voldoende blootstelling</a:t>
            </a:r>
          </a:p>
          <a:p>
            <a:r>
              <a:rPr lang="nl-NL" b="1" dirty="0"/>
              <a:t>Risico op causaliteitsonzekerheid bij overtreder norm (= werkgever)</a:t>
            </a:r>
          </a:p>
          <a:p>
            <a:r>
              <a:rPr lang="nl-NL" b="1" dirty="0"/>
              <a:t>Omkeringsregel al bij bijvoorbeeld 25%: het is immers een bewijsvermoeden dat kan worden ontzenuwd;</a:t>
            </a:r>
          </a:p>
          <a:p>
            <a:r>
              <a:rPr lang="nl-NL" b="1" dirty="0"/>
              <a:t>Wetgever kan </a:t>
            </a:r>
            <a:r>
              <a:rPr lang="nl-NL" b="1" dirty="0" err="1"/>
              <a:t>onderzoeksverplichtingen</a:t>
            </a:r>
            <a:r>
              <a:rPr lang="nl-NL" b="1" dirty="0"/>
              <a:t> aanscherpen: preventieve werking;</a:t>
            </a:r>
          </a:p>
          <a:p>
            <a:r>
              <a:rPr lang="nl-NL" b="1" dirty="0"/>
              <a:t>Procesrechtelijke ongelijkheidscompensatie</a:t>
            </a:r>
          </a:p>
          <a:p>
            <a:endParaRPr lang="nl-NL" dirty="0"/>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lstStyle/>
          <a:p>
            <a:r>
              <a:rPr lang="nl-NL" dirty="0"/>
              <a:t>Suggesties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De positie van een slachtoffer van een beroepsziekte blijft ver achter bij die van de werknemer die een arbeidsongeval overkomt.</a:t>
            </a:r>
          </a:p>
          <a:p>
            <a:r>
              <a:rPr lang="nl-NL" dirty="0"/>
              <a:t>Maatregelen ter compensatie zijn gewenst</a:t>
            </a:r>
          </a:p>
          <a:p>
            <a:r>
              <a:rPr lang="nl-NL" dirty="0"/>
              <a:t>Die kunnen zowel op materieelrechtelijk als op procesrechtelijk vlak liggen</a:t>
            </a:r>
          </a:p>
          <a:p>
            <a:r>
              <a:rPr lang="nl-NL" dirty="0"/>
              <a:t>Ook de wetgever kan een steentje bijdragen</a:t>
            </a:r>
          </a:p>
          <a:p>
            <a:r>
              <a:rPr lang="nl-NL" dirty="0"/>
              <a:t>Van die maatregelen gaat een preventieve werking uit.</a:t>
            </a:r>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normAutofit/>
          </a:bodyPr>
          <a:lstStyle/>
          <a:p>
            <a:r>
              <a:rPr lang="nl-NL" dirty="0"/>
              <a:t>Conclusie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a:bodyPr>
          <a:lstStyle/>
          <a:p>
            <a:endParaRPr lang="nl-NL" dirty="0"/>
          </a:p>
          <a:p>
            <a:endParaRPr lang="nl-NL" dirty="0"/>
          </a:p>
          <a:p>
            <a:endParaRPr lang="nl-NL" dirty="0"/>
          </a:p>
          <a:p>
            <a:endParaRPr lang="nl-NL" dirty="0"/>
          </a:p>
          <a:p>
            <a:endParaRPr lang="nl-NL" dirty="0"/>
          </a:p>
          <a:p>
            <a:pPr>
              <a:buNone/>
            </a:pPr>
            <a:r>
              <a:rPr lang="nl-NL" sz="9600" dirty="0"/>
              <a:t>Inleiding</a:t>
            </a:r>
          </a:p>
        </p:txBody>
      </p:sp>
      <p:sp>
        <p:nvSpPr>
          <p:cNvPr id="4" name="Tijdelijke aanduiding voor voettekst 3"/>
          <p:cNvSpPr>
            <a:spLocks noGrp="1"/>
          </p:cNvSpPr>
          <p:nvPr>
            <p:ph type="ftr" sz="quarter" idx="11"/>
          </p:nvPr>
        </p:nvSpPr>
        <p:spPr/>
        <p:txBody>
          <a:bodyPr/>
          <a:lstStyle/>
          <a:p>
            <a:r>
              <a:rPr lang="nl-NL"/>
              <a:t>Alt Kam Boer advocaten</a:t>
            </a:r>
          </a:p>
        </p:txBody>
      </p:sp>
      <p:sp>
        <p:nvSpPr>
          <p:cNvPr id="2" name="Titel 1"/>
          <p:cNvSpPr>
            <a:spLocks noGrp="1"/>
          </p:cNvSpPr>
          <p:nvPr>
            <p:ph type="title"/>
          </p:nvPr>
        </p:nvSpPr>
        <p:spPr/>
        <p:txBody>
          <a:bodyPr/>
          <a:lstStyle/>
          <a:p>
            <a:endParaRPr lang="nl-N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77500" lnSpcReduction="20000"/>
          </a:bodyPr>
          <a:lstStyle/>
          <a:p>
            <a:r>
              <a:rPr lang="nl-NL" dirty="0"/>
              <a:t>Artikel 7:658 BW eerste lid bepaalt:</a:t>
            </a:r>
          </a:p>
          <a:p>
            <a:r>
              <a:rPr lang="nl-NL" dirty="0"/>
              <a:t>1.	De werkgever is verplicht de lokalen, werktuigen en gereedschappen waarin of waarmee hij de arbeid doet verrichten, op zodanige wijze in te richten en te onderhouden alsmede voor het verrichten van de arbeid zodanige maatregelen te treffen en aanwijzingen te verstrekken als redelijkerwijs nodig is om te voorkomen dat de werknemer in de uitoefening van zijn werkzaamheden schade lijdt.</a:t>
            </a:r>
          </a:p>
          <a:p>
            <a:r>
              <a:rPr lang="nl-NL" dirty="0"/>
              <a:t>2.	De werkgever is jegens de werknemer aansprakelijk voor de schade die de werknemer in de uitoefening van zijn werkzaamheden lijdt, tenzij hij aantoont dat hij de in lid 1 genoemde verplichtingen is nagekomen of dat de schade in belangrijke mate het gevolg is van opzet of bewuste roekeloosheid van de werknemer.</a:t>
            </a:r>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normAutofit/>
          </a:bodyPr>
          <a:lstStyle/>
          <a:p>
            <a:r>
              <a:rPr lang="nl-NL" dirty="0"/>
              <a:t>Werkgeversaansprakelijkheid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NL" dirty="0"/>
              <a:t>Blijkens het vierde lid geldt deze bepaling ook voor ingeleend personeel:</a:t>
            </a:r>
          </a:p>
          <a:p>
            <a:r>
              <a:rPr lang="nl-NL" dirty="0"/>
              <a:t>Hij die in de uitoefening van zijn beroep of bedrijf arbeid laat verrichten door een persoon met wie hij geen arbeidsovereenkomst heeft, is overeenkomstig de leden 1 tot en met 3 aansprakelijk voor de schade die deze persoon in de uitoefening van zijn werkzaamheden lijdt. De kantonrechter is bevoegd kennis te nemen van vorderingen op grond van de eerste zin van dit lid.</a:t>
            </a:r>
          </a:p>
          <a:p>
            <a:r>
              <a:rPr lang="nl-NL" dirty="0"/>
              <a:t> </a:t>
            </a:r>
          </a:p>
          <a:p>
            <a:endParaRPr lang="nl-NL" dirty="0"/>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normAutofit fontScale="90000"/>
          </a:bodyPr>
          <a:lstStyle/>
          <a:p>
            <a:r>
              <a:rPr lang="nl-NL" dirty="0"/>
              <a:t>Niet alleen arbeidsovereenkomst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NL" b="1" dirty="0"/>
              <a:t>1.	werknemer moet stellen en bewijzen schade te hebben geleden in de uitoefening werkzaamheden zo ja:</a:t>
            </a:r>
          </a:p>
          <a:p>
            <a:r>
              <a:rPr lang="nl-NL" b="1" dirty="0"/>
              <a:t>2 werkgever moet stellen en bewijzen dat hij de benodigde zorgplicht in acht heeft genomen</a:t>
            </a:r>
          </a:p>
          <a:p>
            <a:r>
              <a:rPr lang="nl-NL" b="1" dirty="0"/>
              <a:t>3. of: opzet of bewuste roekeloosheid werknemer</a:t>
            </a:r>
          </a:p>
          <a:p>
            <a:r>
              <a:rPr lang="nl-NL" b="1" dirty="0"/>
              <a:t>4. of: ontbreken van causaal verband tussen schending zorgplicht en schade</a:t>
            </a:r>
          </a:p>
          <a:p>
            <a:endParaRPr lang="nl-NL" dirty="0"/>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lstStyle/>
          <a:p>
            <a:r>
              <a:rPr lang="nl-NL" dirty="0"/>
              <a:t>4 trappen 7:658 BW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NL" dirty="0"/>
              <a:t>Eerste trap doorgaans geen probleem; toedracht hoeft niet duidelijk te zijn (HR 4 mei 2001, NJ 2001, 377, </a:t>
            </a:r>
            <a:r>
              <a:rPr lang="nl-NL" i="1" dirty="0"/>
              <a:t>Bloemsma/</a:t>
            </a:r>
            <a:r>
              <a:rPr lang="nl-NL" i="1" dirty="0" err="1"/>
              <a:t>Hattuma</a:t>
            </a:r>
            <a:r>
              <a:rPr lang="nl-NL" i="1" dirty="0"/>
              <a:t> </a:t>
            </a:r>
            <a:r>
              <a:rPr lang="nl-NL" dirty="0"/>
              <a:t>of omgevallen boot)</a:t>
            </a:r>
          </a:p>
          <a:p>
            <a:r>
              <a:rPr lang="nl-NL" dirty="0"/>
              <a:t>Echter dat lijkt ook te gelden wanneer de werkgever stelt op basis van de beweerdelijke toedracht dat het ongeval niet heeft plaatsgevonden maar is gefingeerd: HR 9 juni 2023, ECLI:NL:HR:2023:872, </a:t>
            </a:r>
            <a:r>
              <a:rPr lang="nl-NL" dirty="0" err="1"/>
              <a:t>Hydrauvision</a:t>
            </a:r>
            <a:r>
              <a:rPr lang="nl-NL" dirty="0"/>
              <a:t> (81 RO). </a:t>
            </a:r>
          </a:p>
          <a:p>
            <a:endParaRPr lang="nl-NL" dirty="0"/>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normAutofit/>
          </a:bodyPr>
          <a:lstStyle/>
          <a:p>
            <a:r>
              <a:rPr lang="nl-NL" dirty="0"/>
              <a:t>Arbeidsongeval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BB572DE-3421-CB90-2EFB-179B666F2C9D}"/>
              </a:ext>
            </a:extLst>
          </p:cNvPr>
          <p:cNvSpPr>
            <a:spLocks noGrp="1"/>
          </p:cNvSpPr>
          <p:nvPr>
            <p:ph idx="1"/>
          </p:nvPr>
        </p:nvSpPr>
        <p:spPr/>
        <p:txBody>
          <a:bodyPr>
            <a:normAutofit fontScale="55000" lnSpcReduction="20000"/>
          </a:bodyPr>
          <a:lstStyle/>
          <a:p>
            <a:r>
              <a:rPr lang="nl-NL" sz="6400" dirty="0"/>
              <a:t>Veel lastiger om vast te stellen dat de werknemer in de uitoefening van zijn werkzaamheden schade heeft geleden. </a:t>
            </a:r>
          </a:p>
          <a:p>
            <a:r>
              <a:rPr lang="nl-NL" sz="6400" dirty="0"/>
              <a:t>Het gaat doorgaans om blootstelling aan een gevaarlijke situatie (gevaarlijke stoffen),</a:t>
            </a:r>
          </a:p>
          <a:p>
            <a:r>
              <a:rPr lang="nl-NL" sz="6400" dirty="0"/>
              <a:t>Doorgaans openbaart de beroepsziekte zich pas na jaren.</a:t>
            </a:r>
          </a:p>
          <a:p>
            <a:endParaRPr lang="nl-NL" dirty="0"/>
          </a:p>
        </p:txBody>
      </p:sp>
      <p:sp>
        <p:nvSpPr>
          <p:cNvPr id="3" name="Tijdelijke aanduiding voor voettekst 2">
            <a:extLst>
              <a:ext uri="{FF2B5EF4-FFF2-40B4-BE49-F238E27FC236}">
                <a16:creationId xmlns:a16="http://schemas.microsoft.com/office/drawing/2014/main" id="{7893E7B9-B792-F6C3-8204-5460DCD380C0}"/>
              </a:ext>
            </a:extLst>
          </p:cNvPr>
          <p:cNvSpPr>
            <a:spLocks noGrp="1"/>
          </p:cNvSpPr>
          <p:nvPr>
            <p:ph type="ftr" sz="quarter" idx="11"/>
          </p:nvPr>
        </p:nvSpPr>
        <p:spPr/>
        <p:txBody>
          <a:bodyPr/>
          <a:lstStyle/>
          <a:p>
            <a:r>
              <a:rPr lang="nl-NL"/>
              <a:t>Alt Kam Boer advocaten</a:t>
            </a:r>
          </a:p>
        </p:txBody>
      </p:sp>
      <p:sp>
        <p:nvSpPr>
          <p:cNvPr id="4" name="Titel 3">
            <a:extLst>
              <a:ext uri="{FF2B5EF4-FFF2-40B4-BE49-F238E27FC236}">
                <a16:creationId xmlns:a16="http://schemas.microsoft.com/office/drawing/2014/main" id="{1C6753FA-F0EE-0257-FF00-A104D470E9FD}"/>
              </a:ext>
            </a:extLst>
          </p:cNvPr>
          <p:cNvSpPr>
            <a:spLocks noGrp="1"/>
          </p:cNvSpPr>
          <p:nvPr>
            <p:ph type="title"/>
          </p:nvPr>
        </p:nvSpPr>
        <p:spPr/>
        <p:txBody>
          <a:bodyPr>
            <a:normAutofit/>
          </a:bodyPr>
          <a:lstStyle/>
          <a:p>
            <a:r>
              <a:rPr lang="nl-NL" dirty="0"/>
              <a:t>Beroepsziekte eerste trap</a:t>
            </a:r>
          </a:p>
        </p:txBody>
      </p:sp>
    </p:spTree>
    <p:extLst>
      <p:ext uri="{BB962C8B-B14F-4D97-AF65-F5344CB8AC3E}">
        <p14:creationId xmlns:p14="http://schemas.microsoft.com/office/powerpoint/2010/main" val="3138330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62500" lnSpcReduction="20000"/>
          </a:bodyPr>
          <a:lstStyle/>
          <a:p>
            <a:r>
              <a:rPr lang="nl-NL" dirty="0"/>
              <a:t> Unilever/</a:t>
            </a:r>
            <a:r>
              <a:rPr lang="nl-NL" dirty="0" err="1"/>
              <a:t>Dikmans</a:t>
            </a:r>
            <a:r>
              <a:rPr lang="nl-NL" dirty="0"/>
              <a:t> (HR 17 november 2000, LJN AA8369) omkeringsregel</a:t>
            </a:r>
          </a:p>
          <a:p>
            <a:endParaRPr lang="nl-NL" dirty="0"/>
          </a:p>
          <a:p>
            <a:r>
              <a:rPr lang="nl-NL" i="1" dirty="0"/>
              <a:t>Wanneer een werknemer in de uitoefening van zijn werkzaamheden is blootgesteld aan voor de gezondheid gevaarlijke omstandigheden en schade aan zijn gezondheid heeft opgelopen, moet het door de werknemer te bewijzen oorzakelijk verband tussen de werkzaamheden en die schade in beginsel worden aangenomen indien de werkgever heeft nagelaten de maatregelen te treffen die redelijkerwijs nodig zijn om te voorkomen dat de werknemer in de uitoefening van zijn werkzaamheden dergelijke schade lijdt. Voor de toepassing van deze regel is nodig dat de werknemer niet alleen stelt en zo nodig bewijst dat hij zijn werkzaamheden heeft moeten verrichten onder omstandigheden die schadelijk kunnen zijn voor zijn gezondheid, maar ook dat hij stelt en zo nodig aannemelijk maakt dat hij lijdt aan gezondheidsklachten die daardoor kunnen zijn veroorzaakt (HR 17 november 2000, LJN AA8369, NJ 2001/596, Unilever/[A], HR 23 juni 2006, LJN AW6166, NJ 2006/354, [B/C], en HR 9 januari 2009, LJN BF8875, NJ 2011/252, [D]/BAM).”</a:t>
            </a:r>
            <a:r>
              <a:rPr lang="nl-NL" dirty="0"/>
              <a:t> </a:t>
            </a:r>
          </a:p>
          <a:p>
            <a:endParaRPr lang="nl-NL" dirty="0"/>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normAutofit fontScale="90000"/>
          </a:bodyPr>
          <a:lstStyle/>
          <a:p>
            <a:r>
              <a:rPr lang="nl-NL" dirty="0"/>
              <a:t>Brengt de omkeringsregel verlichting?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55000" lnSpcReduction="20000"/>
          </a:bodyPr>
          <a:lstStyle/>
          <a:p>
            <a:r>
              <a:rPr lang="nl-NL" dirty="0"/>
              <a:t>In een tweetal arresten heeft de Hoge Raad de toepassing van het arrest </a:t>
            </a:r>
            <a:r>
              <a:rPr lang="nl-NL" i="1" dirty="0"/>
              <a:t>Unilever/</a:t>
            </a:r>
            <a:r>
              <a:rPr lang="nl-NL" i="1" dirty="0" err="1"/>
              <a:t>Dikmans</a:t>
            </a:r>
            <a:r>
              <a:rPr lang="nl-NL" i="1" dirty="0"/>
              <a:t> </a:t>
            </a:r>
            <a:r>
              <a:rPr lang="nl-NL" dirty="0"/>
              <a:t>aanzienlijk genuanceerd en daarbij geopteerd voor een terughoudende toepassing van het in dat arrest uit 2000 geformuleerde regime. </a:t>
            </a:r>
          </a:p>
          <a:p>
            <a:endParaRPr lang="nl-NL" dirty="0"/>
          </a:p>
          <a:p>
            <a:r>
              <a:rPr lang="nl-NL" dirty="0"/>
              <a:t>HR 7 juni 2013, </a:t>
            </a:r>
            <a:r>
              <a:rPr lang="nl-NL" i="1" dirty="0"/>
              <a:t>NJ</a:t>
            </a:r>
            <a:r>
              <a:rPr lang="nl-NL" dirty="0"/>
              <a:t> 2014, 98 (</a:t>
            </a:r>
            <a:r>
              <a:rPr lang="nl-NL" i="1" dirty="0"/>
              <a:t>SVB/Van de Weg</a:t>
            </a:r>
            <a:r>
              <a:rPr lang="nl-NL" dirty="0"/>
              <a:t>). HR 7 juni 2013, </a:t>
            </a:r>
            <a:r>
              <a:rPr lang="nl-NL" i="1" dirty="0"/>
              <a:t>NJ</a:t>
            </a:r>
            <a:r>
              <a:rPr lang="nl-NL" dirty="0"/>
              <a:t> 2014, NJ 2014,99 (</a:t>
            </a:r>
            <a:r>
              <a:rPr lang="nl-NL" i="1" dirty="0"/>
              <a:t>Ritsma/Lansink</a:t>
            </a:r>
            <a:r>
              <a:rPr lang="nl-NL" dirty="0"/>
              <a:t>) </a:t>
            </a:r>
            <a:r>
              <a:rPr lang="nl-NL" dirty="0" err="1"/>
              <a:t>m.nt</a:t>
            </a:r>
            <a:r>
              <a:rPr lang="nl-NL" dirty="0"/>
              <a:t>. T. Hartlief onder NJ 2014/99</a:t>
            </a:r>
          </a:p>
          <a:p>
            <a:pPr fontAlgn="base"/>
            <a:endParaRPr lang="nl-NL" i="1" dirty="0"/>
          </a:p>
          <a:p>
            <a:pPr fontAlgn="base"/>
            <a:endParaRPr lang="nl-NL" i="1" dirty="0"/>
          </a:p>
          <a:p>
            <a:pPr fontAlgn="base"/>
            <a:r>
              <a:rPr lang="nl-NL" i="1" dirty="0"/>
              <a:t>“De hier bedoelde regel drukt het vermoeden uit dat de gezondheidsschade van de werknemer is veroorzaakt door de omstandigheden waarin deze zijn werkzaamheden heeft verricht. Dat vermoeden wordt gerechtvaardigd door hetgeen in het algemeen bekend is omtrent de ziekte en haar oorzaken, alsook door de schending door de werkgever van de veiligheidsnorm die beoogt een en ander te voorkomen. Gelet daarop is voor dat vermoeden geen plaats in het geval het verband tussen de gezondheidsschade en de arbeidsomstandigheden te onzeker of te onbepaald is.”</a:t>
            </a:r>
          </a:p>
          <a:p>
            <a:br>
              <a:rPr lang="nl-NL" dirty="0"/>
            </a:br>
            <a:endParaRPr lang="nl-NL" dirty="0"/>
          </a:p>
          <a:p>
            <a:endParaRPr lang="nl-NL" dirty="0"/>
          </a:p>
        </p:txBody>
      </p:sp>
      <p:sp>
        <p:nvSpPr>
          <p:cNvPr id="3" name="Tijdelijke aanduiding voor voettekst 2"/>
          <p:cNvSpPr>
            <a:spLocks noGrp="1"/>
          </p:cNvSpPr>
          <p:nvPr>
            <p:ph type="ftr" sz="quarter" idx="11"/>
          </p:nvPr>
        </p:nvSpPr>
        <p:spPr/>
        <p:txBody>
          <a:bodyPr/>
          <a:lstStyle/>
          <a:p>
            <a:r>
              <a:rPr lang="nl-NL"/>
              <a:t>Alt Kam Boer advocaten</a:t>
            </a:r>
          </a:p>
        </p:txBody>
      </p:sp>
      <p:sp>
        <p:nvSpPr>
          <p:cNvPr id="4" name="Titel 3"/>
          <p:cNvSpPr>
            <a:spLocks noGrp="1"/>
          </p:cNvSpPr>
          <p:nvPr>
            <p:ph type="title"/>
          </p:nvPr>
        </p:nvSpPr>
        <p:spPr/>
        <p:txBody>
          <a:bodyPr/>
          <a:lstStyle/>
          <a:p>
            <a:r>
              <a:rPr lang="nl-NL" dirty="0"/>
              <a:t>Eigenlijk niet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
  <a:themeElements>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7110</TotalTime>
  <Words>960</Words>
  <Application>Microsoft Office PowerPoint</Application>
  <PresentationFormat>Diavoorstelling (4:3)</PresentationFormat>
  <Paragraphs>69</Paragraphs>
  <Slides>12</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12</vt:i4>
      </vt:variant>
    </vt:vector>
  </HeadingPairs>
  <TitlesOfParts>
    <vt:vector size="18" baseType="lpstr">
      <vt:lpstr>Calibri</vt:lpstr>
      <vt:lpstr>Lucida Sans Unicode</vt:lpstr>
      <vt:lpstr>Verdana</vt:lpstr>
      <vt:lpstr>Wingdings 2</vt:lpstr>
      <vt:lpstr>Wingdings 3</vt:lpstr>
      <vt:lpstr>Concours</vt:lpstr>
      <vt:lpstr>causaliteitsrisico bij werkgevers-aansprakelijkheid’</vt:lpstr>
      <vt:lpstr>PowerPoint-presentatie</vt:lpstr>
      <vt:lpstr>Werkgeversaansprakelijkheid</vt:lpstr>
      <vt:lpstr>Niet alleen arbeidsovereenkomst</vt:lpstr>
      <vt:lpstr>4 trappen 7:658 BW</vt:lpstr>
      <vt:lpstr>Arbeidsongeval</vt:lpstr>
      <vt:lpstr>Beroepsziekte eerste trap</vt:lpstr>
      <vt:lpstr>Brengt de omkeringsregel verlichting?</vt:lpstr>
      <vt:lpstr>Eigenlijk niet</vt:lpstr>
      <vt:lpstr>Is dit een wenselijke uitkomst?</vt:lpstr>
      <vt:lpstr>Suggesties</vt:lpstr>
      <vt:lpstr>Conclusie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Bewijsrecht in het Familierecht</dc:title>
  <dc:creator>jan</dc:creator>
  <cp:lastModifiedBy>H.J.W Alt</cp:lastModifiedBy>
  <cp:revision>80</cp:revision>
  <dcterms:created xsi:type="dcterms:W3CDTF">2013-09-10T19:21:33Z</dcterms:created>
  <dcterms:modified xsi:type="dcterms:W3CDTF">2025-11-28T15:44:52Z</dcterms:modified>
</cp:coreProperties>
</file>