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5"/>
    <p:sldMasterId id="2147483724" r:id="rId6"/>
    <p:sldMasterId id="2147483752" r:id="rId7"/>
    <p:sldMasterId id="2147483768" r:id="rId8"/>
  </p:sldMasterIdLst>
  <p:notesMasterIdLst>
    <p:notesMasterId r:id="rId18"/>
  </p:notesMasterIdLst>
  <p:handoutMasterIdLst>
    <p:handoutMasterId r:id="rId19"/>
  </p:handoutMasterIdLst>
  <p:sldIdLst>
    <p:sldId id="275" r:id="rId9"/>
    <p:sldId id="305" r:id="rId10"/>
    <p:sldId id="306" r:id="rId11"/>
    <p:sldId id="303" r:id="rId12"/>
    <p:sldId id="307" r:id="rId13"/>
    <p:sldId id="308" r:id="rId14"/>
    <p:sldId id="309" r:id="rId15"/>
    <p:sldId id="310" r:id="rId16"/>
    <p:sldId id="286" r:id="rId17"/>
  </p:sldIdLst>
  <p:sldSz cx="12195175" cy="6858000"/>
  <p:notesSz cx="6738938" cy="986948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 Regular" panose="020B0604020202020204" charset="0"/>
      <p:regular r:id="rId24"/>
      <p:bold r:id="rId25"/>
      <p:italic r:id="rId26"/>
      <p:boldItalic r:id="rId27"/>
    </p:embeddedFont>
    <p:embeddedFont>
      <p:font typeface="Merriweather Light" panose="020B0604020202020204" charset="0"/>
      <p:regular r:id="rId28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Light" panose="020B0306030504020204" pitchFamily="34" charset="0"/>
      <p:regular r:id="rId38"/>
      <p:italic r:id="rId39"/>
    </p:embeddedFont>
    <p:embeddedFont>
      <p:font typeface="Arial" panose="020B060402020202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4" autoAdjust="0"/>
    <p:restoredTop sz="94647"/>
  </p:normalViewPr>
  <p:slideViewPr>
    <p:cSldViewPr snapToGrid="0">
      <p:cViewPr varScale="1">
        <p:scale>
          <a:sx n="111" d="100"/>
          <a:sy n="111" d="100"/>
        </p:scale>
        <p:origin x="612" y="114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07/12/2025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‹nr.›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07/12/2025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7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1" y="5800328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1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</p:spTree>
    <p:extLst>
      <p:ext uri="{BB962C8B-B14F-4D97-AF65-F5344CB8AC3E}">
        <p14:creationId xmlns:p14="http://schemas.microsoft.com/office/powerpoint/2010/main" val="43731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792377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001940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6001940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002011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4315333" y="5861671"/>
            <a:ext cx="3529584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2317751" y="3267706"/>
            <a:ext cx="7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10305288" y="521643"/>
            <a:ext cx="155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middle o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53" y="2152"/>
          <a:ext cx="2151" cy="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3" y="2152"/>
                        <a:ext cx="2151" cy="2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hoe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5120" cy="21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nl-NL" sz="1626" b="0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932" y="2678410"/>
            <a:ext cx="7805312" cy="1501180"/>
          </a:xfrm>
        </p:spPr>
        <p:txBody>
          <a:bodyPr anchor="ctr" anchorCtr="0"/>
          <a:lstStyle>
            <a:lvl1pPr algn="l">
              <a:lnSpc>
                <a:spcPct val="150000"/>
              </a:lnSpc>
              <a:defRPr sz="1626">
                <a:latin typeface="+mn-lt"/>
                <a:ea typeface="Verdana" panose="020B0306030504020204" pitchFamily="34" charset="0"/>
                <a:cs typeface="Verdana" panose="020B0306030504020204" pitchFamily="34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 Ut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nostrud</a:t>
            </a:r>
            <a:r>
              <a:rPr lang="nl-NL" dirty="0"/>
              <a:t> </a:t>
            </a:r>
            <a:r>
              <a:rPr lang="nl-NL" dirty="0" err="1"/>
              <a:t>exercitation</a:t>
            </a:r>
            <a:r>
              <a:rPr lang="nl-NL" dirty="0"/>
              <a:t> </a:t>
            </a:r>
            <a:r>
              <a:rPr lang="nl-NL" dirty="0" err="1"/>
              <a:t>ullamco</a:t>
            </a:r>
            <a:r>
              <a:rPr lang="nl-NL" dirty="0"/>
              <a:t> </a:t>
            </a:r>
            <a:r>
              <a:rPr lang="nl-NL" dirty="0" err="1"/>
              <a:t>laboris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ut </a:t>
            </a:r>
            <a:r>
              <a:rPr lang="nl-NL" dirty="0" err="1"/>
              <a:t>aliquip</a:t>
            </a:r>
            <a:r>
              <a:rPr lang="nl-NL" dirty="0"/>
              <a:t> ex </a:t>
            </a:r>
            <a:r>
              <a:rPr lang="nl-NL" dirty="0" err="1"/>
              <a:t>ea</a:t>
            </a:r>
            <a:r>
              <a:rPr lang="nl-NL" dirty="0"/>
              <a:t> commodo </a:t>
            </a:r>
            <a:r>
              <a:rPr lang="nl-NL" dirty="0" err="1"/>
              <a:t>consequat</a:t>
            </a:r>
            <a:r>
              <a:rPr lang="nl-NL" dirty="0"/>
              <a:t>.</a:t>
            </a:r>
            <a:endParaRPr lang="en-GB" dirty="0"/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nl-NL" sz="525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934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with graph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519" y="990348"/>
            <a:ext cx="11220137" cy="25333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58CED-6FD8-46B7-8756-B6F44B94D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519" y="1741818"/>
            <a:ext cx="5365840" cy="156325"/>
          </a:xfrm>
        </p:spPr>
        <p:txBody>
          <a:bodyPr/>
          <a:lstStyle>
            <a:lvl1pPr>
              <a:lnSpc>
                <a:spcPct val="100000"/>
              </a:lnSpc>
              <a:defRPr sz="1016" b="0" cap="none" spc="41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520" y="6039404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5D5574F-2CF7-4F18-AFFB-F5BB7B2CAA3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529316" y="1741818"/>
            <a:ext cx="5176732" cy="4114172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nl-NL" sz="525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83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1" y="990349"/>
            <a:ext cx="11218527" cy="253339"/>
          </a:xfr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342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829" kern="1200" cap="none" spc="24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58CED-6FD8-46B7-8756-B6F44B94D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22" y="1770716"/>
            <a:ext cx="5365348" cy="15632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16" b="0" cap="none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6ED453-A9C4-400C-8C81-75DFBAB0D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1501" y="1770716"/>
            <a:ext cx="5365348" cy="15632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16" b="0" cap="none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21" y="6062746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nl-NL" sz="525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3441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325" y="990349"/>
            <a:ext cx="11218527" cy="253339"/>
          </a:xfrm>
        </p:spPr>
        <p:txBody>
          <a:bodyPr/>
          <a:lstStyle>
            <a:lvl1pPr marL="0" algn="l" defTabSz="342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1829" kern="1200" cap="none" spc="24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l" defTabSz="34290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nl-NL" dirty="0"/>
              <a:t>Klik om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05656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5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58CED-6FD8-46B7-8756-B6F44B94D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28" y="1770716"/>
            <a:ext cx="11218525" cy="156325"/>
          </a:xfr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016" b="0" cap="none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 b="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50000"/>
              </a:lnSpc>
              <a:defRPr sz="1067" b="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50000"/>
              </a:lnSpc>
              <a:defRPr sz="1067" b="0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1067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25" y="6062746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3390973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28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37DB80-B58D-FF45-AF89-0C2E8D28F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568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568" y="6062746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3822393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08" y="988338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1313A7-BA1D-4A42-8AED-98151A6B69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08" y="1669397"/>
            <a:ext cx="2146461" cy="121919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8437EB-4224-43B1-BCB5-6DBDFACECB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769" y="2606073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09B9A0-6364-4969-ABD3-B1CD6E7AA9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26769" y="1660798"/>
            <a:ext cx="2926993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Naam</a:t>
            </a:r>
            <a:endParaRPr lang="nl-NL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BEAFB5-893C-4B0D-9E5B-BCD8441933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6769" y="2306820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3B5D66-EE24-4700-A9A6-9EAE7B9214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608" y="3132426"/>
            <a:ext cx="11218527" cy="15632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defRPr sz="1016" b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50000"/>
              </a:lnSpc>
              <a:defRPr sz="914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914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914">
                <a:solidFill>
                  <a:schemeClr val="bg2"/>
                </a:solidFill>
              </a:defRPr>
            </a:lvl4pPr>
            <a:lvl5pPr>
              <a:lnSpc>
                <a:spcPct val="150000"/>
              </a:lnSpc>
              <a:defRPr sz="914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07" y="6160293"/>
            <a:ext cx="1122013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4455E71-FC00-465E-9166-1A2081F5A4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6769" y="2007565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</a:t>
            </a:r>
            <a:r>
              <a:rPr lang="nl-NL" dirty="0"/>
              <a:t>• </a:t>
            </a:r>
            <a:r>
              <a:rPr lang="nl-NL" dirty="0" smtClean="0"/>
              <a:t>PARTNER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517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08" y="984917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1313A7-BA1D-4A42-8AED-98151A6B69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08" y="1669397"/>
            <a:ext cx="2146461" cy="121919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09B9A0-6364-4969-ABD3-B1CD6E7AA9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26769" y="1660798"/>
            <a:ext cx="2926993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3B5D66-EE24-4700-A9A6-9EAE7B9214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609" y="3132426"/>
            <a:ext cx="5366644" cy="15632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defRPr sz="1016" b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50000"/>
              </a:lnSpc>
              <a:defRPr sz="914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914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914">
                <a:solidFill>
                  <a:schemeClr val="bg2"/>
                </a:solidFill>
              </a:defRPr>
            </a:lvl4pPr>
            <a:lvl5pPr>
              <a:lnSpc>
                <a:spcPct val="150000"/>
              </a:lnSpc>
              <a:defRPr sz="914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C0BB3A2-C941-4921-ADAA-EF7447C7FD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59531" y="1669397"/>
            <a:ext cx="2146461" cy="121919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B46AADE-A1E4-4AA3-B12A-98BB3BAAC4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40927" y="3132425"/>
            <a:ext cx="5366644" cy="15632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defRPr sz="1016" b="0" cap="none" spc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50000"/>
              </a:lnSpc>
              <a:defRPr sz="914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914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914">
                <a:solidFill>
                  <a:schemeClr val="bg2"/>
                </a:solidFill>
              </a:defRPr>
            </a:lvl4pPr>
            <a:lvl5pPr>
              <a:lnSpc>
                <a:spcPct val="150000"/>
              </a:lnSpc>
              <a:defRPr sz="914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07" y="6160293"/>
            <a:ext cx="1122013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5F08FFD-149D-4CBB-9B34-8DACDADF8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769" y="2299030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4455E71-FC00-465E-9166-1A2081F5A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6769" y="2015353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BA1CE7F-B848-43B5-9B47-6F0D5FDD3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26769" y="2606073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D5990BE-F8A0-4958-9890-87E80561D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79142" y="1660798"/>
            <a:ext cx="2926993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3F652D9-DD2A-4CB4-A3BF-E621D34046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79142" y="2299030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9B0E2E6-32CC-4078-A87A-A19CF9914F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79142" y="2015353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5FF9450-CAFE-4015-A8CF-99D0B5480F0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79142" y="2606073"/>
            <a:ext cx="292699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18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3504799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0" y="979228"/>
            <a:ext cx="1122013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7E3A462-D315-4B2B-B9CE-4F78063498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6780" y="1770716"/>
            <a:ext cx="2439160" cy="139127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6F44AB8-D89F-4009-AE01-04A7F84E299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6780" y="3721423"/>
            <a:ext cx="2439160" cy="138987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48AE7902-DB5B-4F19-9621-13C9927C58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40452" y="1770716"/>
            <a:ext cx="2439160" cy="138987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68C597C9-C144-4E70-AECA-FC941315E9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0452" y="3721421"/>
            <a:ext cx="2439160" cy="138987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61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80" y="6109253"/>
            <a:ext cx="1122013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5BBDFCE-0DE6-4C75-BF9F-41CE5577DE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9024" y="1767927"/>
            <a:ext cx="2703596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8EF672C-6873-44AE-9D03-D51B019FE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9024" y="2399772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263D923-F3DC-49DE-A2E8-4D393C9678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49024" y="2119289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0047A88-A025-463A-969D-84A4B1FFA54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49024" y="2703619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60F0B63-172E-44BF-B5E8-75DADA9E6B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25386" y="1782789"/>
            <a:ext cx="2681533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2E87A6-C559-495A-B463-5BE365F2843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5386" y="2404726"/>
            <a:ext cx="268153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A6679B7-502C-48D0-9A92-D29E6F2560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25386" y="2129197"/>
            <a:ext cx="268153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ED38C42-306F-4F44-B934-4DD2151850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25386" y="2703619"/>
            <a:ext cx="2681533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E1B7465-7D3E-4EC9-9EF0-313F97B4B37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49024" y="3715681"/>
            <a:ext cx="2703596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C4C5BC9-0C6D-4BB5-BA1A-E5CDA75F03D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49024" y="4349638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2D5E56B-C01D-4862-9BD8-CCE23FF8947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49024" y="4068098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E1A7D0E-36AA-48BC-AAE9-DE9277F05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49024" y="4654541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8DE2B8E-C466-4551-B0A4-51D12A305E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25386" y="3707429"/>
            <a:ext cx="2703596" cy="21390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19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F3286BB-6987-4082-A6B5-5FB50308ED8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25386" y="4346886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1F63256-16C9-4915-83C2-BED35F03E2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25386" y="4062597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672D847-F3DD-40DF-B676-9600537A06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25386" y="4654541"/>
            <a:ext cx="2703596" cy="17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1016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25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287976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218" y="985102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19F6820-B6E4-4096-994A-C6D33FB68E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86216" y="1770718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553D3237-12EB-4137-89F2-A489DF37F1AF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86216" y="4005114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E5506E9C-9241-4B85-98DF-7C554802541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389367" y="1770718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397C2BDE-8EB1-4E56-8D17-5B37D46B78B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389859" y="4005114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C3EF8C23-FA23-4F3B-84DD-6BE577840587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8291221" y="1770718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52527339-329C-4B60-B068-966F4811D239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291713" y="4005114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218" y="6160293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6AC15B8-D99B-421B-A8EF-91297DDC1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5728" y="2456263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F7B6757-D607-47B7-8737-4E721DC17F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8" y="297358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9B6A155-170C-4802-8439-8CDFC00741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28" y="274662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</a:t>
            </a:r>
            <a:r>
              <a:rPr lang="nl-NL" dirty="0"/>
              <a:t>• </a:t>
            </a:r>
            <a:r>
              <a:rPr lang="nl-NL" dirty="0" smtClean="0"/>
              <a:t>PARTNER</a:t>
            </a:r>
            <a:endParaRPr lang="nl-NL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58F71D1-B801-4220-BC07-458083816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5728" y="319937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EC8321E-33FC-474B-8E11-5266BF1BAD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5601" y="4695293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A76C4BF-963F-4B96-8A51-847EF98C55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5601" y="521261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CF3209B-E5AF-42BB-AF37-B1B57DEDBF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5601" y="498565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45A1F74-5738-4B25-AFF3-B4FB38A220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01" y="543840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A013040-619D-4F7E-A1C8-7429FDC763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88317" y="2451722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363E472-72FB-48FC-A1FF-1DE256D5B7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88317" y="2969040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B0F8734-9C6E-4216-A4ED-1C0F4FD724D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8317" y="2742079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2A3B03B-2036-4389-B35F-D6C2832DF3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88317" y="3194830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A625B959-A612-4320-8755-BDE5D8979C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85651" y="4695293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BD578D1A-63DF-4A0D-BA1E-609829B63F6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85651" y="521261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6F5B2799-ABF3-4AF2-B378-0C15E4AA81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85651" y="498565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3E680F1-020A-49A8-A3AC-B17AFD6752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85651" y="543840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3DB9F72C-483B-4BB2-9FDB-DEE3E24FB8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96852" y="2448394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E0384716-CDF2-4D76-81A2-2A3ACFAEE6D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96852" y="2965712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8F45C4D-FE30-4EFC-98B3-8784E2D04A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96852" y="2738751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ABC5341-EB43-454B-9B51-96A794BA842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296852" y="3191502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211F46C-1FCE-4516-A540-8D9823D3CEF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95250" y="4695628"/>
            <a:ext cx="3414330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F21228C4-6538-4C8E-A002-DBF938399C5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95250" y="5212946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62A1414-B309-4789-B73C-B638E3BBE2D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295250" y="4985985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81B69BFA-07EB-4EFB-9EEC-C218A407BAD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95250" y="5438736"/>
            <a:ext cx="3414330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39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796809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805" y="996391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35416DB-8861-41B3-BEE8-F4A09F5EF5F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7804" y="1673172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8704EA-ABB2-49FA-8624-BB397B6DF42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88636" y="3907567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6A9A997D-2BD4-460B-B126-461FF7BC208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415137" y="1673172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61B30AE7-BA89-46DB-A180-D39B0994B0B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3415137" y="3907567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5EB1BE2F-0807-48DD-B224-782ECD8D4761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36858" y="1679048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AA84846D-949D-4AFE-8620-D2EBEFF50A7A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9236858" y="3907567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97359A6A-30AF-405C-95C6-2B4BDD79001F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6342130" y="1673172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EC2DF839-4F17-4868-B650-35D6E5D47584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6342130" y="3907567"/>
            <a:ext cx="975665" cy="55651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508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806" y="6125177"/>
            <a:ext cx="11218214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4F1AE99-5877-4DB7-878D-5D1AF40CC0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806" y="2361120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BFC3425-655A-4F39-AC4C-4B240F899C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806" y="287843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76C064D-D4AA-43C0-910D-16EC0047E5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806" y="2651477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569462B-06A8-4A73-9E8F-98CC491AC5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7806" y="310422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FACC629-9D7D-4ED0-AEEC-EC5E0827CC6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16079" y="2361120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E544B9F-456A-4862-B88E-1AEE885928B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16079" y="287843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3EEC1C9-266D-4466-BCF7-3CDE0D43EB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16079" y="2651477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8C0702E-1BAB-4410-BB46-27189641D15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16079" y="310422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A3D5E0B-A203-4FBE-8CEF-0B778BA154D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45361" y="2361120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0B2CED-A515-46AF-BF2A-4F4C3C1FFBE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45361" y="287843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EAE1E8-E08A-490D-8995-9F2524F381A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45361" y="2651477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F260E8F3-2E68-45B4-8372-494F240A9C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45361" y="310422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E194FFA-32A2-4B13-9148-D840F2799A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236860" y="2361120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D9E87073-5088-42DC-B457-BDA48AF3C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36860" y="287843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AC7DC84-FB67-4C46-9CBA-FACC940E6C6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236860" y="2651477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0C3AAA21-7967-4AC1-BC43-1DFD79899B2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36860" y="3104228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6F0E775-7EB0-4097-9E6B-8A7FAE5753B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56823" y="4634493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3ADD028-8DF2-4E79-AC5B-456037A0529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6823" y="515181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3BBE12-4C81-4106-9038-7B74101C7C5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823" y="4924851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19A20CD-A0BD-4299-9174-5AACE33E231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56823" y="537760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DD8CBAD-F189-40F8-83D3-349163E0A08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429478" y="4634493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BC99352-32C3-434B-8715-06F9F652FC1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429478" y="515181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75D33E0-4007-446C-A5C1-43F5B6336F0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429478" y="4924851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42F2488-6EF0-4D98-8480-861B71E8ED8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429478" y="537760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F0B6A9B6-35FA-4A02-BCCA-29413AEE832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45361" y="4626151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936B93D-851B-4CD0-B852-432793312CC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345361" y="5143470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1F4CC120-C2D6-43E1-8C94-F23B3CE5BBE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345361" y="4916509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D8B0693-7B19-4B92-B88F-592E806DFCB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345361" y="5369260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E269D94-AF2E-42FA-AB1F-E5A79715A78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236860" y="4620104"/>
            <a:ext cx="2470483" cy="1781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016" b="1" cap="none" spc="4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0B91D215-F9A4-49F6-BADE-06B442970CE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236860" y="513742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T:(telefoonnummer)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F6355EEF-D814-47D6-B1BC-20D80BF10E4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236860" y="4910462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FUNCTIE • PARTNER</a:t>
            </a:r>
            <a:endParaRPr lang="nl-NL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AD6E2CF0-34AD-4F81-BAB4-FADF484FC99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236860" y="5363213"/>
            <a:ext cx="2470483" cy="124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nl-NL" sz="711" spc="41" dirty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E: (e-mail)</a:t>
            </a:r>
          </a:p>
        </p:txBody>
      </p:sp>
      <p:sp>
        <p:nvSpPr>
          <p:cNvPr id="47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25865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705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27515D-73E9-4238-8A51-3706E99FCB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704" y="1757407"/>
            <a:ext cx="5365348" cy="156325"/>
          </a:xfrm>
        </p:spPr>
        <p:txBody>
          <a:bodyPr/>
          <a:lstStyle>
            <a:lvl1pPr>
              <a:lnSpc>
                <a:spcPct val="100000"/>
              </a:lnSpc>
              <a:defRPr sz="1016" b="0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4E655D7-C46F-4115-A5A5-A0384A0D0E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20337" y="1757406"/>
            <a:ext cx="3024894" cy="181435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A7A78A8-3D4B-4EDC-960A-86243D9FAA1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720337" y="4097973"/>
            <a:ext cx="3024894" cy="1814358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964" y="6141986"/>
            <a:ext cx="11180269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2588230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2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08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1176" y="1744454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627AE1B-F13A-44D5-831F-756D5EDAC4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9838" y="1744454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176" y="3682170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FDAD87D-0E59-46E6-9285-BAA5C63782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6874" y="3682170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27515D-73E9-4238-8A51-3706E99FCB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507" y="1744455"/>
            <a:ext cx="5365348" cy="156325"/>
          </a:xfrm>
        </p:spPr>
        <p:txBody>
          <a:bodyPr/>
          <a:lstStyle>
            <a:lvl1pPr>
              <a:lnSpc>
                <a:spcPct val="100000"/>
              </a:lnSpc>
              <a:defRPr sz="1016" b="0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08" y="6160293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35537047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5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511458" y="1604887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627AE1B-F13A-44D5-831F-756D5EDAC4A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365442" y="1604885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511458" y="3945453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FDAD87D-0E59-46E6-9285-BAA5C63782B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365442" y="3945453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325" y="6315485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15496430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09" y="990349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0FA6D5-150A-4DE1-A143-F5CB019E4A0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8325" y="1517093"/>
            <a:ext cx="3414824" cy="204891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77520AE-52CC-4531-AC67-73C5675C94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90177" y="1517093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292027" y="1517093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D245DEA2-71BA-4435-A571-ECADA0F5B3C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88325" y="3857659"/>
            <a:ext cx="3414824" cy="204891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C75FD5C-3360-492C-A788-A543B56E6ED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390177" y="3857659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2027" y="3857659"/>
            <a:ext cx="3414824" cy="2048241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471" y="6117129"/>
            <a:ext cx="11199381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30065313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975AE5-2821-1849-B1D4-B58A7B209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5" y="1012103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0FA6D5-150A-4DE1-A143-F5CB019E4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831" y="1770717"/>
            <a:ext cx="2438355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77520AE-52CC-4531-AC67-73C5675C94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4017" y="177071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1010" y="177071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627AE1B-F13A-44D5-831F-756D5EDAC4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198" y="177071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D245DEA2-71BA-4435-A571-ECADA0F5B3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831" y="3721421"/>
            <a:ext cx="2438355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C75FD5C-3360-492C-A788-A543B56E6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4017" y="3721421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1010" y="3721421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FDAD87D-0E59-46E6-9285-BAA5C63782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7198" y="3721421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32" y="6160293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224515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6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792" y="978401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0FA6D5-150A-4DE1-A143-F5CB019E4A0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6791" y="1770718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7A4AC9D-2269-4D1A-9240-6E5ED3C3B05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410180" y="1770717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B85179-5678-4B72-B7B8-1528E873E79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303719" y="1770717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DC8AD3C-C34C-4AC2-BB38-0CAABF1B87F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197261" y="1770717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980F404-C623-4FF9-92E3-266E4CA5442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977178" y="1770715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E1D5D60-1FFA-4634-83A2-716C876B0F7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090803" y="1770715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8BCAE91-00D9-4E21-86CA-85C6B0341B9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76791" y="3039556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F220E30F-8696-4853-9E48-731C166AA8B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410180" y="3039554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BA710AB-431A-4FC8-BBD4-38DDFF54AA6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03719" y="3039554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2B596985-26EF-4B30-8E29-DC94278804F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97261" y="3039554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771A5DC1-66FD-4B07-B7A6-486B9A4B73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977178" y="3039553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BCDAC1D-A7F3-49A2-80C1-202979EF066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8090803" y="3039553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96E38452-A536-4E74-85E7-C768D5B2217D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476791" y="4308391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D32301F8-7777-4971-A094-DC98FC8244D0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410180" y="4308389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6915660F-9236-45AC-82AC-2B21188C206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4303719" y="4308389"/>
            <a:ext cx="1666759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0B2E2FF3-41C3-4BD2-8D5C-DE5F04A2F51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197261" y="4308389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D5AFDA2E-2904-486E-B1AC-6D3963F5A6D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9977178" y="4308388"/>
            <a:ext cx="1706607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60DAFA51-29E5-4F11-B94F-C6B04114EAD0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8090803" y="4308388"/>
            <a:ext cx="1666761" cy="1023975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792" y="6163201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24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2935463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8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035589D-0230-49C0-90EF-06DA3307D93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5175" y="1770714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B04BC4A-493A-4EB4-BF55-18E828682A7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899116" y="1770716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94BD5AA-C036-4F0B-8194-2836E5E204A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330276" y="1770716"/>
            <a:ext cx="1198745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3DDA8DF-5F70-423B-A0D6-26E021AF825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71090" y="1770716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4618549-B049-467F-ACFA-8B9FD472018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202746" y="1770716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0419396-3B74-408C-A50B-AF467F92272A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634399" y="1770716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1C20A3C-B343-405E-9805-FD06373C322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066051" y="1770716"/>
            <a:ext cx="1189582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95116F8-D462-4A19-8852-67B41668CE60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10497704" y="1770714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6864C8F-222E-45A9-AFD5-3B2120554239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95175" y="2572428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F4BB74BE-98E9-4BB1-B275-BB64CE7AF5A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1899116" y="2572430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0D770247-1A4D-4E93-A198-63D029C77AE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3330276" y="2572430"/>
            <a:ext cx="1198745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7F96C0AC-F134-450D-BA4A-779311E3028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771090" y="2572430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4E1A7436-F7E1-45F3-9140-2E37F5DB7DDC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202746" y="2572430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F061261-47FB-447E-8805-D3C15C47461C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634399" y="2572430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4DD5B748-58A6-444C-95F2-F9D19DEF34F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066051" y="2572430"/>
            <a:ext cx="1189582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74E3369-4566-4ED5-99C8-C153FFE72BF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0497704" y="2572428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1863F07C-68A2-42D3-B0A0-7219CD8E930D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95175" y="3374141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417A8CA2-2034-40DB-87DF-475644CAB4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899116" y="3374143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83C2FA12-766A-42DD-80EB-3783C757EAF5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3330276" y="3374143"/>
            <a:ext cx="1198745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56FB375-5AD2-4173-8242-A3EC26740387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4771090" y="3374143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21CA91C-3ACE-44FB-8ABA-367443FB1BF8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6202746" y="3374143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5B02024A-CD15-44EB-8E7D-0C76D19D1F55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634399" y="3374143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18B36677-0E15-4567-BC0B-3809D9CE0290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9066051" y="3374143"/>
            <a:ext cx="1189582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1E6C17D9-1328-4785-B296-86554B152CF9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10497704" y="3374141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58D09C8-96AD-4144-A79D-2107B0517F1B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486146" y="4175853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F351BE6D-E546-477C-88BD-63264C60F081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899116" y="4175854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D675967-40DB-4FE0-80E4-D6FF5C20EBC0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3330276" y="4175854"/>
            <a:ext cx="1198745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4A994672-D385-4362-B469-34AE75F58D4E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4771090" y="4175854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36C418EF-BF72-4D79-94CF-6988C7AD84F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6202746" y="4175854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114E864-F2EF-49FC-A528-FF85C6708378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7634399" y="4175854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9065608E-BF5A-403D-AC8B-D3DDAC7DB2E7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9066051" y="4175854"/>
            <a:ext cx="1189582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3EBB9E84-5230-44B1-8037-F12D0DCFA632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10497704" y="4175853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1ED4DB8F-E1BE-4F17-BF79-99BCA72FF9B6}"/>
              </a:ext>
            </a:extLst>
          </p:cNvPr>
          <p:cNvSpPr>
            <a:spLocks noGrp="1" noChangeAspect="1"/>
          </p:cNvSpPr>
          <p:nvPr>
            <p:ph type="pic" sz="quarter" idx="55"/>
          </p:nvPr>
        </p:nvSpPr>
        <p:spPr>
          <a:xfrm>
            <a:off x="495175" y="4977568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C0DC402E-7D4A-42BC-9FAB-FC1FB93CAF0C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1899116" y="4977569"/>
            <a:ext cx="1189090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5" name="Picture Placeholder 3">
            <a:extLst>
              <a:ext uri="{FF2B5EF4-FFF2-40B4-BE49-F238E27FC236}">
                <a16:creationId xmlns:a16="http://schemas.microsoft.com/office/drawing/2014/main" id="{C435A3FE-2F91-4BD6-B56F-D3313B52F7C8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3330276" y="4977569"/>
            <a:ext cx="1198745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10F50096-7A27-49C7-AC29-096EDA1595C9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4771090" y="4977569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7" name="Picture Placeholder 3">
            <a:extLst>
              <a:ext uri="{FF2B5EF4-FFF2-40B4-BE49-F238E27FC236}">
                <a16:creationId xmlns:a16="http://schemas.microsoft.com/office/drawing/2014/main" id="{FD33B708-9A29-408E-9C40-E6A201B39E89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6202746" y="4977569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42C383E2-04C0-40BF-9DD6-E7825FF63750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7634399" y="4977569"/>
            <a:ext cx="1189583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8A535F99-8694-4010-9956-F571E6FB67F3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9066051" y="4977569"/>
            <a:ext cx="1189582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48EE2A83-B1C0-4A10-B4A8-D07F9B7D488A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497704" y="4977568"/>
            <a:ext cx="1189584" cy="58511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40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5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019" y="6143911"/>
            <a:ext cx="11258834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59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15352701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2 with excer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428DDAF-726A-4173-A72D-B0827FF12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715" y="1682316"/>
            <a:ext cx="2438355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DEBEC7E-1A12-4CA4-ACCC-05D6BD519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3705" y="1682316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13ADB-02F5-4F92-9A32-696766B96E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0699" y="1682316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BD33FD3-9F2D-4EE5-B2C2-69854AE288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6886" y="1682316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08CAEF9-C410-4411-86DF-0B6217C78C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715" y="3277331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32DDD3B-A164-4CB6-A5C4-F7FE517ADB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4510" y="3277331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FDB7F4-DA2B-4E8A-99F6-DC4FA5F509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1504" y="3277331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69028C-EB4B-434E-944A-E0547EF18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67691" y="3277331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520" y="6160293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22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1156821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3x2 with excer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0FA6D5-150A-4DE1-A143-F5CB019E4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519" y="1745082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77520AE-52CC-4531-AC67-73C5675C94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9371" y="1745082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1223" y="1745082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D245DEA2-71BA-4435-A571-ECADA0F5B3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519" y="3943865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C75FD5C-3360-492C-A788-A543B56E6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9371" y="3943865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91223" y="3943865"/>
            <a:ext cx="3414824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81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716" y="3340841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520" y="6095502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89372" y="3340841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028" y="3340841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716" y="5522040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9372" y="5522040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95A6C3D-13B0-4B32-BD91-8E7265D22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2028" y="5522040"/>
            <a:ext cx="3415629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17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884739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4x2 with excer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0FA6D5-150A-4DE1-A143-F5CB019E4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519" y="1752547"/>
            <a:ext cx="2438355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77520AE-52CC-4531-AC67-73C5675C94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3705" y="175254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0F44FC9-2790-4ED3-B923-5951714AD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0699" y="175254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627AE1B-F13A-44D5-831F-756D5EDAC4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6886" y="1752547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D245DEA2-71BA-4435-A571-ECADA0F5B3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519" y="3949902"/>
            <a:ext cx="2438355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3C75FD5C-3360-492C-A788-A543B56E6E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705" y="3949902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B2FB38E-53A3-48B7-A994-14E99AD9C5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0699" y="3949902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FDAD87D-0E59-46E6-9285-BAA5C63782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6886" y="3949902"/>
            <a:ext cx="2439160" cy="1463029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71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715" y="3347562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0" y="6123031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3706" y="3347562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0699" y="3347562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67691" y="3347562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715" y="5542104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13706" y="5542104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40699" y="5542104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031282-75C4-49B7-AC21-C10F20EB8F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67691" y="5542104"/>
            <a:ext cx="2438355" cy="156325"/>
          </a:xfrm>
        </p:spPr>
        <p:txBody>
          <a:bodyPr/>
          <a:lstStyle>
            <a:lvl1pPr algn="ctr">
              <a:lnSpc>
                <a:spcPct val="100000"/>
              </a:lnSpc>
              <a:defRPr sz="1016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813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711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711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711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6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40956553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C4E49-9CEB-4CB5-8F05-509E44A34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Fee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95F1-866F-4D55-8E29-EC2E10FB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771" y="1743448"/>
            <a:ext cx="11218526" cy="156325"/>
          </a:xfrm>
        </p:spPr>
        <p:txBody>
          <a:bodyPr/>
          <a:lstStyle>
            <a:lvl1pPr>
              <a:lnSpc>
                <a:spcPct val="100000"/>
              </a:lnSpc>
              <a:defRPr sz="1016" b="0" spc="4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1067">
                <a:solidFill>
                  <a:schemeClr val="bg2"/>
                </a:solidFill>
              </a:defRPr>
            </a:lvl2pPr>
            <a:lvl3pPr>
              <a:lnSpc>
                <a:spcPct val="150000"/>
              </a:lnSpc>
              <a:defRPr sz="1067">
                <a:solidFill>
                  <a:schemeClr val="bg2"/>
                </a:solidFill>
              </a:defRPr>
            </a:lvl3pPr>
            <a:lvl4pPr>
              <a:lnSpc>
                <a:spcPct val="150000"/>
              </a:lnSpc>
              <a:defRPr sz="1067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C00D8AC2-32C2-460F-9038-2BC364B00C7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87773" y="2356966"/>
            <a:ext cx="5365348" cy="3315594"/>
          </a:xfrm>
        </p:spPr>
        <p:txBody>
          <a:bodyPr numCol="2" anchor="ctr">
            <a:noAutofit/>
          </a:bodyPr>
          <a:lstStyle>
            <a:lvl1pPr>
              <a:lnSpc>
                <a:spcPct val="150000"/>
              </a:lnSpc>
              <a:defRPr sz="1016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smtClean="0"/>
              <a:t>Klik op het pictogram als u een tabel wilt toevoegen</a:t>
            </a:r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1DB7A7C1-B588-4FB2-BD65-017691530C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0" y="6123031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813" b="0" cap="none" spc="4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/>
          </a:p>
        </p:txBody>
      </p:sp>
    </p:spTree>
    <p:extLst>
      <p:ext uri="{BB962C8B-B14F-4D97-AF65-F5344CB8AC3E}">
        <p14:creationId xmlns:p14="http://schemas.microsoft.com/office/powerpoint/2010/main" val="982553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07" y="990348"/>
            <a:ext cx="4877515" cy="25333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Agenda titel bewerken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079"/>
            <a:fld id="{2BD381C2-4EBF-4E9C-8716-5E7DB5C8881D}" type="slidenum">
              <a:rPr lang="nl-NL" sz="525" smtClean="0"/>
              <a:pPr defTabSz="311079"/>
              <a:t>‹nr.›</a:t>
            </a:fld>
            <a:endParaRPr lang="nl-NL" sz="525" dirty="0"/>
          </a:p>
        </p:txBody>
      </p:sp>
    </p:spTree>
    <p:extLst>
      <p:ext uri="{BB962C8B-B14F-4D97-AF65-F5344CB8AC3E}">
        <p14:creationId xmlns:p14="http://schemas.microsoft.com/office/powerpoint/2010/main" val="1412861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D9E6554F-DB42-4D25-A442-152D4C3F4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325" y="6187865"/>
            <a:ext cx="11218527" cy="187680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None/>
              <a:defRPr lang="nl-NL" sz="813" b="0" kern="1200" cap="none" spc="48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5" y="5142687"/>
            <a:ext cx="11218527" cy="225190"/>
          </a:xfrm>
        </p:spPr>
        <p:txBody>
          <a:bodyPr anchor="t" anchorCtr="0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1626" spc="41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Titel presentatie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95E579-9790-4F95-8FB3-3D158C32A7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36510"/>
            <a:ext cx="12195175" cy="17819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9067BEA-B125-4BBA-9BFB-4B8A99D273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130" y="5575016"/>
            <a:ext cx="11218527" cy="213905"/>
          </a:xfrm>
          <a:prstGeom prst="rect">
            <a:avLst/>
          </a:prstGeom>
        </p:spPr>
        <p:txBody>
          <a:bodyPr tIns="0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1219" b="0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412BC8B0-2FC2-4D70-961B-56CEF978ABDD}"/>
              </a:ext>
            </a:extLst>
          </p:cNvPr>
          <p:cNvSpPr/>
          <p:nvPr/>
        </p:nvSpPr>
        <p:spPr>
          <a:xfrm>
            <a:off x="5173184" y="527610"/>
            <a:ext cx="1848809" cy="220430"/>
          </a:xfrm>
          <a:custGeom>
            <a:avLst/>
            <a:gdLst>
              <a:gd name="connsiteX0" fmla="*/ 57578 w 1364344"/>
              <a:gd name="connsiteY0" fmla="*/ 3755 h 162719"/>
              <a:gd name="connsiteX1" fmla="*/ 100135 w 1364344"/>
              <a:gd name="connsiteY1" fmla="*/ 42557 h 162719"/>
              <a:gd name="connsiteX2" fmla="*/ 57578 w 1364344"/>
              <a:gd name="connsiteY2" fmla="*/ 82612 h 162719"/>
              <a:gd name="connsiteX3" fmla="*/ 23782 w 1364344"/>
              <a:gd name="connsiteY3" fmla="*/ 82612 h 162719"/>
              <a:gd name="connsiteX4" fmla="*/ 23782 w 1364344"/>
              <a:gd name="connsiteY4" fmla="*/ 135183 h 162719"/>
              <a:gd name="connsiteX5" fmla="*/ 0 w 1364344"/>
              <a:gd name="connsiteY5" fmla="*/ 135183 h 162719"/>
              <a:gd name="connsiteX6" fmla="*/ 0 w 1364344"/>
              <a:gd name="connsiteY6" fmla="*/ 3755 h 162719"/>
              <a:gd name="connsiteX7" fmla="*/ 57578 w 1364344"/>
              <a:gd name="connsiteY7" fmla="*/ 3755 h 162719"/>
              <a:gd name="connsiteX8" fmla="*/ 56326 w 1364344"/>
              <a:gd name="connsiteY8" fmla="*/ 61333 h 162719"/>
              <a:gd name="connsiteX9" fmla="*/ 73850 w 1364344"/>
              <a:gd name="connsiteY9" fmla="*/ 43809 h 162719"/>
              <a:gd name="connsiteX10" fmla="*/ 56326 w 1364344"/>
              <a:gd name="connsiteY10" fmla="*/ 26285 h 162719"/>
              <a:gd name="connsiteX11" fmla="*/ 23782 w 1364344"/>
              <a:gd name="connsiteY11" fmla="*/ 26285 h 162719"/>
              <a:gd name="connsiteX12" fmla="*/ 23782 w 1364344"/>
              <a:gd name="connsiteY12" fmla="*/ 61333 h 162719"/>
              <a:gd name="connsiteX13" fmla="*/ 56326 w 1364344"/>
              <a:gd name="connsiteY13" fmla="*/ 61333 h 162719"/>
              <a:gd name="connsiteX14" fmla="*/ 215291 w 1364344"/>
              <a:gd name="connsiteY14" fmla="*/ 112652 h 162719"/>
              <a:gd name="connsiteX15" fmla="*/ 215291 w 1364344"/>
              <a:gd name="connsiteY15" fmla="*/ 135183 h 162719"/>
              <a:gd name="connsiteX16" fmla="*/ 131428 w 1364344"/>
              <a:gd name="connsiteY16" fmla="*/ 135183 h 162719"/>
              <a:gd name="connsiteX17" fmla="*/ 131428 w 1364344"/>
              <a:gd name="connsiteY17" fmla="*/ 3755 h 162719"/>
              <a:gd name="connsiteX18" fmla="*/ 215291 w 1364344"/>
              <a:gd name="connsiteY18" fmla="*/ 3755 h 162719"/>
              <a:gd name="connsiteX19" fmla="*/ 215291 w 1364344"/>
              <a:gd name="connsiteY19" fmla="*/ 25034 h 162719"/>
              <a:gd name="connsiteX20" fmla="*/ 156462 w 1364344"/>
              <a:gd name="connsiteY20" fmla="*/ 25034 h 162719"/>
              <a:gd name="connsiteX21" fmla="*/ 156462 w 1364344"/>
              <a:gd name="connsiteY21" fmla="*/ 57578 h 162719"/>
              <a:gd name="connsiteX22" fmla="*/ 204026 w 1364344"/>
              <a:gd name="connsiteY22" fmla="*/ 57578 h 162719"/>
              <a:gd name="connsiteX23" fmla="*/ 204026 w 1364344"/>
              <a:gd name="connsiteY23" fmla="*/ 78856 h 162719"/>
              <a:gd name="connsiteX24" fmla="*/ 156462 w 1364344"/>
              <a:gd name="connsiteY24" fmla="*/ 78856 h 162719"/>
              <a:gd name="connsiteX25" fmla="*/ 156462 w 1364344"/>
              <a:gd name="connsiteY25" fmla="*/ 112652 h 162719"/>
              <a:gd name="connsiteX26" fmla="*/ 215291 w 1364344"/>
              <a:gd name="connsiteY26" fmla="*/ 112652 h 162719"/>
              <a:gd name="connsiteX27" fmla="*/ 282882 w 1364344"/>
              <a:gd name="connsiteY27" fmla="*/ 112652 h 162719"/>
              <a:gd name="connsiteX28" fmla="*/ 336705 w 1364344"/>
              <a:gd name="connsiteY28" fmla="*/ 112652 h 162719"/>
              <a:gd name="connsiteX29" fmla="*/ 336705 w 1364344"/>
              <a:gd name="connsiteY29" fmla="*/ 135183 h 162719"/>
              <a:gd name="connsiteX30" fmla="*/ 259100 w 1364344"/>
              <a:gd name="connsiteY30" fmla="*/ 135183 h 162719"/>
              <a:gd name="connsiteX31" fmla="*/ 259100 w 1364344"/>
              <a:gd name="connsiteY31" fmla="*/ 3755 h 162719"/>
              <a:gd name="connsiteX32" fmla="*/ 282882 w 1364344"/>
              <a:gd name="connsiteY32" fmla="*/ 3755 h 162719"/>
              <a:gd name="connsiteX33" fmla="*/ 282882 w 1364344"/>
              <a:gd name="connsiteY33" fmla="*/ 112652 h 162719"/>
              <a:gd name="connsiteX34" fmla="*/ 404297 w 1364344"/>
              <a:gd name="connsiteY34" fmla="*/ 137686 h 162719"/>
              <a:gd name="connsiteX35" fmla="*/ 357984 w 1364344"/>
              <a:gd name="connsiteY35" fmla="*/ 101387 h 162719"/>
              <a:gd name="connsiteX36" fmla="*/ 381766 w 1364344"/>
              <a:gd name="connsiteY36" fmla="*/ 95128 h 162719"/>
              <a:gd name="connsiteX37" fmla="*/ 405548 w 1364344"/>
              <a:gd name="connsiteY37" fmla="*/ 115155 h 162719"/>
              <a:gd name="connsiteX38" fmla="*/ 424324 w 1364344"/>
              <a:gd name="connsiteY38" fmla="*/ 100135 h 162719"/>
              <a:gd name="connsiteX39" fmla="*/ 401793 w 1364344"/>
              <a:gd name="connsiteY39" fmla="*/ 80108 h 162719"/>
              <a:gd name="connsiteX40" fmla="*/ 362991 w 1364344"/>
              <a:gd name="connsiteY40" fmla="*/ 40054 h 162719"/>
              <a:gd name="connsiteX41" fmla="*/ 403045 w 1364344"/>
              <a:gd name="connsiteY41" fmla="*/ 1252 h 162719"/>
              <a:gd name="connsiteX42" fmla="*/ 443099 w 1364344"/>
              <a:gd name="connsiteY42" fmla="*/ 26285 h 162719"/>
              <a:gd name="connsiteX43" fmla="*/ 421820 w 1364344"/>
              <a:gd name="connsiteY43" fmla="*/ 36299 h 162719"/>
              <a:gd name="connsiteX44" fmla="*/ 404297 w 1364344"/>
              <a:gd name="connsiteY44" fmla="*/ 23782 h 162719"/>
              <a:gd name="connsiteX45" fmla="*/ 388025 w 1364344"/>
              <a:gd name="connsiteY45" fmla="*/ 38802 h 162719"/>
              <a:gd name="connsiteX46" fmla="*/ 409303 w 1364344"/>
              <a:gd name="connsiteY46" fmla="*/ 58829 h 162719"/>
              <a:gd name="connsiteX47" fmla="*/ 448106 w 1364344"/>
              <a:gd name="connsiteY47" fmla="*/ 98884 h 162719"/>
              <a:gd name="connsiteX48" fmla="*/ 404297 w 1364344"/>
              <a:gd name="connsiteY48" fmla="*/ 137686 h 162719"/>
              <a:gd name="connsiteX49" fmla="*/ 628350 w 1364344"/>
              <a:gd name="connsiteY49" fmla="*/ 135183 h 162719"/>
              <a:gd name="connsiteX50" fmla="*/ 597057 w 1364344"/>
              <a:gd name="connsiteY50" fmla="*/ 82612 h 162719"/>
              <a:gd name="connsiteX51" fmla="*/ 573275 w 1364344"/>
              <a:gd name="connsiteY51" fmla="*/ 82612 h 162719"/>
              <a:gd name="connsiteX52" fmla="*/ 573275 w 1364344"/>
              <a:gd name="connsiteY52" fmla="*/ 135183 h 162719"/>
              <a:gd name="connsiteX53" fmla="*/ 549493 w 1364344"/>
              <a:gd name="connsiteY53" fmla="*/ 135183 h 162719"/>
              <a:gd name="connsiteX54" fmla="*/ 549493 w 1364344"/>
              <a:gd name="connsiteY54" fmla="*/ 3755 h 162719"/>
              <a:gd name="connsiteX55" fmla="*/ 607071 w 1364344"/>
              <a:gd name="connsiteY55" fmla="*/ 3755 h 162719"/>
              <a:gd name="connsiteX56" fmla="*/ 648377 w 1364344"/>
              <a:gd name="connsiteY56" fmla="*/ 41306 h 162719"/>
              <a:gd name="connsiteX57" fmla="*/ 620839 w 1364344"/>
              <a:gd name="connsiteY57" fmla="*/ 76353 h 162719"/>
              <a:gd name="connsiteX58" fmla="*/ 657138 w 1364344"/>
              <a:gd name="connsiteY58" fmla="*/ 135183 h 162719"/>
              <a:gd name="connsiteX59" fmla="*/ 628350 w 1364344"/>
              <a:gd name="connsiteY59" fmla="*/ 135183 h 162719"/>
              <a:gd name="connsiteX60" fmla="*/ 622091 w 1364344"/>
              <a:gd name="connsiteY60" fmla="*/ 42557 h 162719"/>
              <a:gd name="connsiteX61" fmla="*/ 603316 w 1364344"/>
              <a:gd name="connsiteY61" fmla="*/ 26285 h 162719"/>
              <a:gd name="connsiteX62" fmla="*/ 573275 w 1364344"/>
              <a:gd name="connsiteY62" fmla="*/ 26285 h 162719"/>
              <a:gd name="connsiteX63" fmla="*/ 573275 w 1364344"/>
              <a:gd name="connsiteY63" fmla="*/ 61333 h 162719"/>
              <a:gd name="connsiteX64" fmla="*/ 602064 w 1364344"/>
              <a:gd name="connsiteY64" fmla="*/ 61333 h 162719"/>
              <a:gd name="connsiteX65" fmla="*/ 622091 w 1364344"/>
              <a:gd name="connsiteY65" fmla="*/ 42557 h 162719"/>
              <a:gd name="connsiteX66" fmla="*/ 720975 w 1364344"/>
              <a:gd name="connsiteY66" fmla="*/ 135183 h 162719"/>
              <a:gd name="connsiteX67" fmla="*/ 695941 w 1364344"/>
              <a:gd name="connsiteY67" fmla="*/ 135183 h 162719"/>
              <a:gd name="connsiteX68" fmla="*/ 695941 w 1364344"/>
              <a:gd name="connsiteY68" fmla="*/ 3755 h 162719"/>
              <a:gd name="connsiteX69" fmla="*/ 720975 w 1364344"/>
              <a:gd name="connsiteY69" fmla="*/ 3755 h 162719"/>
              <a:gd name="connsiteX70" fmla="*/ 720975 w 1364344"/>
              <a:gd name="connsiteY70" fmla="*/ 135183 h 162719"/>
              <a:gd name="connsiteX71" fmla="*/ 794825 w 1364344"/>
              <a:gd name="connsiteY71" fmla="*/ 168978 h 162719"/>
              <a:gd name="connsiteX72" fmla="*/ 769791 w 1364344"/>
              <a:gd name="connsiteY72" fmla="*/ 168978 h 162719"/>
              <a:gd name="connsiteX73" fmla="*/ 769791 w 1364344"/>
              <a:gd name="connsiteY73" fmla="*/ 37551 h 162719"/>
              <a:gd name="connsiteX74" fmla="*/ 794825 w 1364344"/>
              <a:gd name="connsiteY74" fmla="*/ 37551 h 162719"/>
              <a:gd name="connsiteX75" fmla="*/ 794825 w 1364344"/>
              <a:gd name="connsiteY75" fmla="*/ 168978 h 162719"/>
              <a:gd name="connsiteX76" fmla="*/ 897463 w 1364344"/>
              <a:gd name="connsiteY76" fmla="*/ 137686 h 162719"/>
              <a:gd name="connsiteX77" fmla="*/ 836131 w 1364344"/>
              <a:gd name="connsiteY77" fmla="*/ 68843 h 162719"/>
              <a:gd name="connsiteX78" fmla="*/ 897463 w 1364344"/>
              <a:gd name="connsiteY78" fmla="*/ 0 h 162719"/>
              <a:gd name="connsiteX79" fmla="*/ 948783 w 1364344"/>
              <a:gd name="connsiteY79" fmla="*/ 36299 h 162719"/>
              <a:gd name="connsiteX80" fmla="*/ 926252 w 1364344"/>
              <a:gd name="connsiteY80" fmla="*/ 45061 h 162719"/>
              <a:gd name="connsiteX81" fmla="*/ 897463 w 1364344"/>
              <a:gd name="connsiteY81" fmla="*/ 23782 h 162719"/>
              <a:gd name="connsiteX82" fmla="*/ 861164 w 1364344"/>
              <a:gd name="connsiteY82" fmla="*/ 68843 h 162719"/>
              <a:gd name="connsiteX83" fmla="*/ 897463 w 1364344"/>
              <a:gd name="connsiteY83" fmla="*/ 113904 h 162719"/>
              <a:gd name="connsiteX84" fmla="*/ 932511 w 1364344"/>
              <a:gd name="connsiteY84" fmla="*/ 87618 h 162719"/>
              <a:gd name="connsiteX85" fmla="*/ 953790 w 1364344"/>
              <a:gd name="connsiteY85" fmla="*/ 98884 h 162719"/>
              <a:gd name="connsiteX86" fmla="*/ 897463 w 1364344"/>
              <a:gd name="connsiteY86" fmla="*/ 137686 h 162719"/>
              <a:gd name="connsiteX87" fmla="*/ 1048918 w 1364344"/>
              <a:gd name="connsiteY87" fmla="*/ 53823 h 162719"/>
              <a:gd name="connsiteX88" fmla="*/ 1100238 w 1364344"/>
              <a:gd name="connsiteY88" fmla="*/ 135183 h 162719"/>
              <a:gd name="connsiteX89" fmla="*/ 1068945 w 1364344"/>
              <a:gd name="connsiteY89" fmla="*/ 135183 h 162719"/>
              <a:gd name="connsiteX90" fmla="*/ 1028891 w 1364344"/>
              <a:gd name="connsiteY90" fmla="*/ 71346 h 162719"/>
              <a:gd name="connsiteX91" fmla="*/ 1013871 w 1364344"/>
              <a:gd name="connsiteY91" fmla="*/ 86367 h 162719"/>
              <a:gd name="connsiteX92" fmla="*/ 1013871 w 1364344"/>
              <a:gd name="connsiteY92" fmla="*/ 135183 h 162719"/>
              <a:gd name="connsiteX93" fmla="*/ 990089 w 1364344"/>
              <a:gd name="connsiteY93" fmla="*/ 135183 h 162719"/>
              <a:gd name="connsiteX94" fmla="*/ 990089 w 1364344"/>
              <a:gd name="connsiteY94" fmla="*/ 3755 h 162719"/>
              <a:gd name="connsiteX95" fmla="*/ 1013871 w 1364344"/>
              <a:gd name="connsiteY95" fmla="*/ 3755 h 162719"/>
              <a:gd name="connsiteX96" fmla="*/ 1013871 w 1364344"/>
              <a:gd name="connsiteY96" fmla="*/ 56326 h 162719"/>
              <a:gd name="connsiteX97" fmla="*/ 1067694 w 1364344"/>
              <a:gd name="connsiteY97" fmla="*/ 3755 h 162719"/>
              <a:gd name="connsiteX98" fmla="*/ 1102741 w 1364344"/>
              <a:gd name="connsiteY98" fmla="*/ 3755 h 162719"/>
              <a:gd name="connsiteX99" fmla="*/ 1048918 w 1364344"/>
              <a:gd name="connsiteY99" fmla="*/ 53823 h 162719"/>
              <a:gd name="connsiteX100" fmla="*/ 1219148 w 1364344"/>
              <a:gd name="connsiteY100" fmla="*/ 112652 h 162719"/>
              <a:gd name="connsiteX101" fmla="*/ 1219148 w 1364344"/>
              <a:gd name="connsiteY101" fmla="*/ 135183 h 162719"/>
              <a:gd name="connsiteX102" fmla="*/ 1135285 w 1364344"/>
              <a:gd name="connsiteY102" fmla="*/ 135183 h 162719"/>
              <a:gd name="connsiteX103" fmla="*/ 1135285 w 1364344"/>
              <a:gd name="connsiteY103" fmla="*/ 3755 h 162719"/>
              <a:gd name="connsiteX104" fmla="*/ 1219148 w 1364344"/>
              <a:gd name="connsiteY104" fmla="*/ 3755 h 162719"/>
              <a:gd name="connsiteX105" fmla="*/ 1219148 w 1364344"/>
              <a:gd name="connsiteY105" fmla="*/ 25034 h 162719"/>
              <a:gd name="connsiteX106" fmla="*/ 1160319 w 1364344"/>
              <a:gd name="connsiteY106" fmla="*/ 25034 h 162719"/>
              <a:gd name="connsiteX107" fmla="*/ 1160319 w 1364344"/>
              <a:gd name="connsiteY107" fmla="*/ 57578 h 162719"/>
              <a:gd name="connsiteX108" fmla="*/ 1207883 w 1364344"/>
              <a:gd name="connsiteY108" fmla="*/ 57578 h 162719"/>
              <a:gd name="connsiteX109" fmla="*/ 1207883 w 1364344"/>
              <a:gd name="connsiteY109" fmla="*/ 78856 h 162719"/>
              <a:gd name="connsiteX110" fmla="*/ 1160319 w 1364344"/>
              <a:gd name="connsiteY110" fmla="*/ 78856 h 162719"/>
              <a:gd name="connsiteX111" fmla="*/ 1160319 w 1364344"/>
              <a:gd name="connsiteY111" fmla="*/ 112652 h 162719"/>
              <a:gd name="connsiteX112" fmla="*/ 1219148 w 1364344"/>
              <a:gd name="connsiteY112" fmla="*/ 112652 h 162719"/>
              <a:gd name="connsiteX113" fmla="*/ 1262958 w 1364344"/>
              <a:gd name="connsiteY113" fmla="*/ 135183 h 162719"/>
              <a:gd name="connsiteX114" fmla="*/ 1262958 w 1364344"/>
              <a:gd name="connsiteY114" fmla="*/ 3755 h 162719"/>
              <a:gd name="connsiteX115" fmla="*/ 1285488 w 1364344"/>
              <a:gd name="connsiteY115" fmla="*/ 3755 h 162719"/>
              <a:gd name="connsiteX116" fmla="*/ 1343066 w 1364344"/>
              <a:gd name="connsiteY116" fmla="*/ 86367 h 162719"/>
              <a:gd name="connsiteX117" fmla="*/ 1343066 w 1364344"/>
              <a:gd name="connsiteY117" fmla="*/ 3755 h 162719"/>
              <a:gd name="connsiteX118" fmla="*/ 1368100 w 1364344"/>
              <a:gd name="connsiteY118" fmla="*/ 3755 h 162719"/>
              <a:gd name="connsiteX119" fmla="*/ 1368100 w 1364344"/>
              <a:gd name="connsiteY119" fmla="*/ 135183 h 162719"/>
              <a:gd name="connsiteX120" fmla="*/ 1345569 w 1364344"/>
              <a:gd name="connsiteY120" fmla="*/ 135183 h 162719"/>
              <a:gd name="connsiteX121" fmla="*/ 1287991 w 1364344"/>
              <a:gd name="connsiteY121" fmla="*/ 52571 h 162719"/>
              <a:gd name="connsiteX122" fmla="*/ 1287991 w 1364344"/>
              <a:gd name="connsiteY122" fmla="*/ 135183 h 162719"/>
              <a:gd name="connsiteX123" fmla="*/ 1262958 w 1364344"/>
              <a:gd name="connsiteY123" fmla="*/ 135183 h 16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364344" h="162719">
                <a:moveTo>
                  <a:pt x="57578" y="3755"/>
                </a:moveTo>
                <a:cubicBezTo>
                  <a:pt x="85115" y="3755"/>
                  <a:pt x="100135" y="23782"/>
                  <a:pt x="100135" y="42557"/>
                </a:cubicBezTo>
                <a:cubicBezTo>
                  <a:pt x="100135" y="62585"/>
                  <a:pt x="86367" y="82612"/>
                  <a:pt x="57578" y="82612"/>
                </a:cubicBezTo>
                <a:lnTo>
                  <a:pt x="23782" y="82612"/>
                </a:lnTo>
                <a:lnTo>
                  <a:pt x="23782" y="135183"/>
                </a:lnTo>
                <a:lnTo>
                  <a:pt x="0" y="135183"/>
                </a:lnTo>
                <a:lnTo>
                  <a:pt x="0" y="3755"/>
                </a:lnTo>
                <a:lnTo>
                  <a:pt x="57578" y="3755"/>
                </a:lnTo>
                <a:close/>
                <a:moveTo>
                  <a:pt x="56326" y="61333"/>
                </a:moveTo>
                <a:cubicBezTo>
                  <a:pt x="68843" y="61333"/>
                  <a:pt x="73850" y="52571"/>
                  <a:pt x="73850" y="43809"/>
                </a:cubicBezTo>
                <a:cubicBezTo>
                  <a:pt x="73850" y="35047"/>
                  <a:pt x="67591" y="26285"/>
                  <a:pt x="56326" y="26285"/>
                </a:cubicBezTo>
                <a:lnTo>
                  <a:pt x="23782" y="26285"/>
                </a:lnTo>
                <a:lnTo>
                  <a:pt x="23782" y="61333"/>
                </a:lnTo>
                <a:lnTo>
                  <a:pt x="56326" y="61333"/>
                </a:lnTo>
                <a:close/>
                <a:moveTo>
                  <a:pt x="215291" y="112652"/>
                </a:moveTo>
                <a:lnTo>
                  <a:pt x="215291" y="135183"/>
                </a:lnTo>
                <a:lnTo>
                  <a:pt x="131428" y="135183"/>
                </a:lnTo>
                <a:lnTo>
                  <a:pt x="131428" y="3755"/>
                </a:lnTo>
                <a:lnTo>
                  <a:pt x="215291" y="3755"/>
                </a:lnTo>
                <a:lnTo>
                  <a:pt x="215291" y="25034"/>
                </a:lnTo>
                <a:lnTo>
                  <a:pt x="156462" y="25034"/>
                </a:lnTo>
                <a:lnTo>
                  <a:pt x="156462" y="57578"/>
                </a:lnTo>
                <a:lnTo>
                  <a:pt x="204026" y="57578"/>
                </a:lnTo>
                <a:lnTo>
                  <a:pt x="204026" y="78856"/>
                </a:lnTo>
                <a:lnTo>
                  <a:pt x="156462" y="78856"/>
                </a:lnTo>
                <a:lnTo>
                  <a:pt x="156462" y="112652"/>
                </a:lnTo>
                <a:lnTo>
                  <a:pt x="215291" y="112652"/>
                </a:lnTo>
                <a:close/>
                <a:moveTo>
                  <a:pt x="282882" y="112652"/>
                </a:moveTo>
                <a:lnTo>
                  <a:pt x="336705" y="112652"/>
                </a:lnTo>
                <a:lnTo>
                  <a:pt x="336705" y="135183"/>
                </a:lnTo>
                <a:lnTo>
                  <a:pt x="259100" y="135183"/>
                </a:lnTo>
                <a:lnTo>
                  <a:pt x="259100" y="3755"/>
                </a:lnTo>
                <a:lnTo>
                  <a:pt x="282882" y="3755"/>
                </a:lnTo>
                <a:lnTo>
                  <a:pt x="282882" y="112652"/>
                </a:lnTo>
                <a:close/>
                <a:moveTo>
                  <a:pt x="404297" y="137686"/>
                </a:moveTo>
                <a:cubicBezTo>
                  <a:pt x="383018" y="137686"/>
                  <a:pt x="361739" y="125169"/>
                  <a:pt x="357984" y="101387"/>
                </a:cubicBezTo>
                <a:lnTo>
                  <a:pt x="381766" y="95128"/>
                </a:lnTo>
                <a:cubicBezTo>
                  <a:pt x="383018" y="108897"/>
                  <a:pt x="394283" y="115155"/>
                  <a:pt x="405548" y="115155"/>
                </a:cubicBezTo>
                <a:cubicBezTo>
                  <a:pt x="415562" y="115155"/>
                  <a:pt x="424324" y="110149"/>
                  <a:pt x="424324" y="100135"/>
                </a:cubicBezTo>
                <a:cubicBezTo>
                  <a:pt x="424324" y="88870"/>
                  <a:pt x="414310" y="85115"/>
                  <a:pt x="401793" y="80108"/>
                </a:cubicBezTo>
                <a:cubicBezTo>
                  <a:pt x="384270" y="73850"/>
                  <a:pt x="362991" y="66340"/>
                  <a:pt x="362991" y="40054"/>
                </a:cubicBezTo>
                <a:cubicBezTo>
                  <a:pt x="362991" y="13769"/>
                  <a:pt x="383018" y="1252"/>
                  <a:pt x="403045" y="1252"/>
                </a:cubicBezTo>
                <a:cubicBezTo>
                  <a:pt x="419317" y="1252"/>
                  <a:pt x="436841" y="8762"/>
                  <a:pt x="443099" y="26285"/>
                </a:cubicBezTo>
                <a:lnTo>
                  <a:pt x="421820" y="36299"/>
                </a:lnTo>
                <a:cubicBezTo>
                  <a:pt x="419317" y="27537"/>
                  <a:pt x="410555" y="23782"/>
                  <a:pt x="404297" y="23782"/>
                </a:cubicBezTo>
                <a:cubicBezTo>
                  <a:pt x="395535" y="23782"/>
                  <a:pt x="388025" y="28789"/>
                  <a:pt x="388025" y="38802"/>
                </a:cubicBezTo>
                <a:cubicBezTo>
                  <a:pt x="388025" y="48816"/>
                  <a:pt x="398038" y="53823"/>
                  <a:pt x="409303" y="58829"/>
                </a:cubicBezTo>
                <a:cubicBezTo>
                  <a:pt x="426827" y="65088"/>
                  <a:pt x="448106" y="71346"/>
                  <a:pt x="448106" y="98884"/>
                </a:cubicBezTo>
                <a:cubicBezTo>
                  <a:pt x="448106" y="123917"/>
                  <a:pt x="425575" y="137686"/>
                  <a:pt x="404297" y="137686"/>
                </a:cubicBezTo>
                <a:close/>
                <a:moveTo>
                  <a:pt x="628350" y="135183"/>
                </a:moveTo>
                <a:lnTo>
                  <a:pt x="597057" y="82612"/>
                </a:lnTo>
                <a:lnTo>
                  <a:pt x="573275" y="82612"/>
                </a:lnTo>
                <a:lnTo>
                  <a:pt x="573275" y="135183"/>
                </a:lnTo>
                <a:lnTo>
                  <a:pt x="549493" y="135183"/>
                </a:lnTo>
                <a:lnTo>
                  <a:pt x="549493" y="3755"/>
                </a:lnTo>
                <a:lnTo>
                  <a:pt x="607071" y="3755"/>
                </a:lnTo>
                <a:cubicBezTo>
                  <a:pt x="634608" y="3755"/>
                  <a:pt x="648377" y="22530"/>
                  <a:pt x="648377" y="41306"/>
                </a:cubicBezTo>
                <a:cubicBezTo>
                  <a:pt x="648377" y="56326"/>
                  <a:pt x="638363" y="71346"/>
                  <a:pt x="620839" y="76353"/>
                </a:cubicBezTo>
                <a:lnTo>
                  <a:pt x="657138" y="135183"/>
                </a:lnTo>
                <a:lnTo>
                  <a:pt x="628350" y="135183"/>
                </a:lnTo>
                <a:close/>
                <a:moveTo>
                  <a:pt x="622091" y="42557"/>
                </a:moveTo>
                <a:cubicBezTo>
                  <a:pt x="622091" y="33796"/>
                  <a:pt x="615833" y="26285"/>
                  <a:pt x="603316" y="26285"/>
                </a:cubicBezTo>
                <a:lnTo>
                  <a:pt x="573275" y="26285"/>
                </a:lnTo>
                <a:lnTo>
                  <a:pt x="573275" y="61333"/>
                </a:lnTo>
                <a:lnTo>
                  <a:pt x="602064" y="61333"/>
                </a:lnTo>
                <a:cubicBezTo>
                  <a:pt x="614581" y="61333"/>
                  <a:pt x="622091" y="51319"/>
                  <a:pt x="622091" y="42557"/>
                </a:cubicBezTo>
                <a:close/>
                <a:moveTo>
                  <a:pt x="720975" y="135183"/>
                </a:moveTo>
                <a:lnTo>
                  <a:pt x="695941" y="135183"/>
                </a:lnTo>
                <a:lnTo>
                  <a:pt x="695941" y="3755"/>
                </a:lnTo>
                <a:lnTo>
                  <a:pt x="720975" y="3755"/>
                </a:lnTo>
                <a:lnTo>
                  <a:pt x="720975" y="135183"/>
                </a:lnTo>
                <a:close/>
                <a:moveTo>
                  <a:pt x="794825" y="168978"/>
                </a:moveTo>
                <a:lnTo>
                  <a:pt x="769791" y="168978"/>
                </a:lnTo>
                <a:lnTo>
                  <a:pt x="769791" y="37551"/>
                </a:lnTo>
                <a:lnTo>
                  <a:pt x="794825" y="37551"/>
                </a:lnTo>
                <a:lnTo>
                  <a:pt x="794825" y="168978"/>
                </a:lnTo>
                <a:close/>
                <a:moveTo>
                  <a:pt x="897463" y="137686"/>
                </a:moveTo>
                <a:cubicBezTo>
                  <a:pt x="867423" y="137686"/>
                  <a:pt x="836131" y="115155"/>
                  <a:pt x="836131" y="68843"/>
                </a:cubicBezTo>
                <a:cubicBezTo>
                  <a:pt x="836131" y="22530"/>
                  <a:pt x="867423" y="0"/>
                  <a:pt x="897463" y="0"/>
                </a:cubicBezTo>
                <a:cubicBezTo>
                  <a:pt x="919994" y="0"/>
                  <a:pt x="941273" y="12517"/>
                  <a:pt x="948783" y="36299"/>
                </a:cubicBezTo>
                <a:lnTo>
                  <a:pt x="926252" y="45061"/>
                </a:lnTo>
                <a:cubicBezTo>
                  <a:pt x="922497" y="31292"/>
                  <a:pt x="909980" y="23782"/>
                  <a:pt x="897463" y="23782"/>
                </a:cubicBezTo>
                <a:cubicBezTo>
                  <a:pt x="879940" y="23782"/>
                  <a:pt x="861164" y="37551"/>
                  <a:pt x="861164" y="68843"/>
                </a:cubicBezTo>
                <a:cubicBezTo>
                  <a:pt x="861164" y="98884"/>
                  <a:pt x="878688" y="113904"/>
                  <a:pt x="897463" y="113904"/>
                </a:cubicBezTo>
                <a:cubicBezTo>
                  <a:pt x="912484" y="113904"/>
                  <a:pt x="927504" y="105142"/>
                  <a:pt x="932511" y="87618"/>
                </a:cubicBezTo>
                <a:lnTo>
                  <a:pt x="953790" y="98884"/>
                </a:lnTo>
                <a:cubicBezTo>
                  <a:pt x="945028" y="125169"/>
                  <a:pt x="921246" y="137686"/>
                  <a:pt x="897463" y="137686"/>
                </a:cubicBezTo>
                <a:close/>
                <a:moveTo>
                  <a:pt x="1048918" y="53823"/>
                </a:moveTo>
                <a:lnTo>
                  <a:pt x="1100238" y="135183"/>
                </a:lnTo>
                <a:lnTo>
                  <a:pt x="1068945" y="135183"/>
                </a:lnTo>
                <a:lnTo>
                  <a:pt x="1028891" y="71346"/>
                </a:lnTo>
                <a:lnTo>
                  <a:pt x="1013871" y="86367"/>
                </a:lnTo>
                <a:lnTo>
                  <a:pt x="1013871" y="135183"/>
                </a:lnTo>
                <a:lnTo>
                  <a:pt x="990089" y="135183"/>
                </a:lnTo>
                <a:lnTo>
                  <a:pt x="990089" y="3755"/>
                </a:lnTo>
                <a:lnTo>
                  <a:pt x="1013871" y="3755"/>
                </a:lnTo>
                <a:lnTo>
                  <a:pt x="1013871" y="56326"/>
                </a:lnTo>
                <a:lnTo>
                  <a:pt x="1067694" y="3755"/>
                </a:lnTo>
                <a:lnTo>
                  <a:pt x="1102741" y="3755"/>
                </a:lnTo>
                <a:lnTo>
                  <a:pt x="1048918" y="53823"/>
                </a:lnTo>
                <a:close/>
                <a:moveTo>
                  <a:pt x="1219148" y="112652"/>
                </a:moveTo>
                <a:lnTo>
                  <a:pt x="1219148" y="135183"/>
                </a:lnTo>
                <a:lnTo>
                  <a:pt x="1135285" y="135183"/>
                </a:lnTo>
                <a:lnTo>
                  <a:pt x="1135285" y="3755"/>
                </a:lnTo>
                <a:lnTo>
                  <a:pt x="1219148" y="3755"/>
                </a:lnTo>
                <a:lnTo>
                  <a:pt x="1219148" y="25034"/>
                </a:lnTo>
                <a:lnTo>
                  <a:pt x="1160319" y="25034"/>
                </a:lnTo>
                <a:lnTo>
                  <a:pt x="1160319" y="57578"/>
                </a:lnTo>
                <a:lnTo>
                  <a:pt x="1207883" y="57578"/>
                </a:lnTo>
                <a:lnTo>
                  <a:pt x="1207883" y="78856"/>
                </a:lnTo>
                <a:lnTo>
                  <a:pt x="1160319" y="78856"/>
                </a:lnTo>
                <a:lnTo>
                  <a:pt x="1160319" y="112652"/>
                </a:lnTo>
                <a:lnTo>
                  <a:pt x="1219148" y="112652"/>
                </a:lnTo>
                <a:close/>
                <a:moveTo>
                  <a:pt x="1262958" y="135183"/>
                </a:moveTo>
                <a:lnTo>
                  <a:pt x="1262958" y="3755"/>
                </a:lnTo>
                <a:lnTo>
                  <a:pt x="1285488" y="3755"/>
                </a:lnTo>
                <a:lnTo>
                  <a:pt x="1343066" y="86367"/>
                </a:lnTo>
                <a:lnTo>
                  <a:pt x="1343066" y="3755"/>
                </a:lnTo>
                <a:lnTo>
                  <a:pt x="1368100" y="3755"/>
                </a:lnTo>
                <a:lnTo>
                  <a:pt x="1368100" y="135183"/>
                </a:lnTo>
                <a:lnTo>
                  <a:pt x="1345569" y="135183"/>
                </a:lnTo>
                <a:lnTo>
                  <a:pt x="1287991" y="52571"/>
                </a:lnTo>
                <a:lnTo>
                  <a:pt x="1287991" y="135183"/>
                </a:lnTo>
                <a:lnTo>
                  <a:pt x="1262958" y="135183"/>
                </a:lnTo>
                <a:close/>
              </a:path>
            </a:pathLst>
          </a:custGeom>
          <a:solidFill>
            <a:srgbClr val="005A70"/>
          </a:solidFill>
          <a:ln w="12456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2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2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1" y="1196977"/>
            <a:ext cx="7559675" cy="265329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4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1" y="2450594"/>
            <a:ext cx="7559675" cy="2662780"/>
          </a:xfrm>
          <a:prstGeom prst="rect">
            <a:avLst/>
          </a:prstGeom>
        </p:spPr>
        <p:txBody>
          <a:bodyPr/>
          <a:lstStyle>
            <a:lvl1pPr marL="338084" marR="0" indent="-338084" algn="l" defTabSz="6856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645" algn="l"/>
                <a:tab pos="1089250" algn="l"/>
              </a:tabLst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2361" indent="-232135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35687" indent="-233326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99964" indent="-23332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4955" indent="-274991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639232" indent="-264277">
              <a:spcBef>
                <a:spcPts val="450"/>
              </a:spcBef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608281" indent="-233326"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1872558" indent="-264277">
              <a:tabLst/>
              <a:defRPr lang="nl-NL" sz="165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685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24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4" y="512911"/>
            <a:ext cx="1866907" cy="21602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</a:t>
            </a:r>
            <a:r>
              <a:rPr lang="nl-NL" dirty="0" err="1"/>
              <a:t>Month</a:t>
            </a:r>
            <a:r>
              <a:rPr lang="nl-NL" dirty="0"/>
              <a:t> YYYY</a:t>
            </a:r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3072652"/>
            <a:ext cx="5584469" cy="85177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5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1" y="6084056"/>
            <a:ext cx="5584469" cy="157864"/>
          </a:xfrm>
          <a:prstGeom prst="rect">
            <a:avLst/>
          </a:prstGeom>
        </p:spPr>
        <p:txBody>
          <a:bodyPr/>
          <a:lstStyle>
            <a:lvl1pPr algn="ctr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1" y="6309175"/>
            <a:ext cx="5581649" cy="157864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6" y="3754131"/>
            <a:ext cx="5562600" cy="17819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7" y="501836"/>
            <a:ext cx="6996580" cy="152349"/>
          </a:xfrm>
          <a:prstGeom prst="rect">
            <a:avLst/>
          </a:prstGeom>
        </p:spPr>
        <p:txBody>
          <a:bodyPr/>
          <a:lstStyle>
            <a:lvl1pPr marL="0" marR="0" indent="0" algn="ctr" defTabSz="6856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i="0" u="none" cap="all" spc="38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07386A-1621-4C40-8137-551D17BC9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3240658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2" y="5800330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2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2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</p:spTree>
    <p:extLst>
      <p:ext uri="{BB962C8B-B14F-4D97-AF65-F5344CB8AC3E}">
        <p14:creationId xmlns:p14="http://schemas.microsoft.com/office/powerpoint/2010/main" val="301983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2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30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37DB80-B58D-FF45-AF89-0C2E8D28F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07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2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3" y="6084057"/>
            <a:ext cx="5584469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1" cy="270592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6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975AE5-2821-1849-B1D4-B58A7B209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211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</p:spTree>
    <p:extLst>
      <p:ext uri="{BB962C8B-B14F-4D97-AF65-F5344CB8AC3E}">
        <p14:creationId xmlns:p14="http://schemas.microsoft.com/office/powerpoint/2010/main" val="38928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338047" marR="0" indent="-338047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572" algn="l"/>
                <a:tab pos="1089132" algn="l"/>
              </a:tabLst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2296" indent="-232110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35596" indent="-23330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99844" indent="-23330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4806" indent="-274961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639054" indent="-264248">
              <a:spcBef>
                <a:spcPts val="450"/>
              </a:spcBef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608106" indent="-233300"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1872354" indent="-264248">
              <a:tabLst/>
              <a:defRPr lang="nl-NL" sz="165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7683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40" y="371475"/>
            <a:ext cx="3635374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10"/>
            <a:ext cx="3636000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</p:spTree>
    <p:extLst>
      <p:ext uri="{BB962C8B-B14F-4D97-AF65-F5344CB8AC3E}">
        <p14:creationId xmlns:p14="http://schemas.microsoft.com/office/powerpoint/2010/main" val="398889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2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4" y="1627632"/>
            <a:ext cx="3617383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4185111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0537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2668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1" y="5948302"/>
            <a:ext cx="11522074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326302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792379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176189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4" y="368301"/>
            <a:ext cx="5581651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00194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69818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1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600194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77538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4315334" y="5861673"/>
            <a:ext cx="3529584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2317752" y="3267706"/>
            <a:ext cx="752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10305288" y="521643"/>
            <a:ext cx="15530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9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50083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4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58CED-6FD8-46B7-8756-B6F44B94D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329" y="1965974"/>
            <a:ext cx="5365348" cy="2359137"/>
          </a:xfrm>
        </p:spPr>
        <p:txBody>
          <a:bodyPr/>
          <a:lstStyle>
            <a:lvl1pPr>
              <a:lnSpc>
                <a:spcPct val="200000"/>
              </a:lnSpc>
              <a:defRPr sz="762" spc="31" baseline="0"/>
            </a:lvl1pPr>
            <a:lvl2pPr>
              <a:lnSpc>
                <a:spcPct val="200000"/>
              </a:lnSpc>
              <a:defRPr sz="800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800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800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6ED453-A9C4-400C-8C81-75DFBAB0D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1503" y="1965974"/>
            <a:ext cx="5365348" cy="2359137"/>
          </a:xfrm>
        </p:spPr>
        <p:txBody>
          <a:bodyPr/>
          <a:lstStyle>
            <a:lvl1pPr>
              <a:lnSpc>
                <a:spcPct val="200000"/>
              </a:lnSpc>
              <a:defRPr sz="762" spc="31" baseline="0"/>
            </a:lvl1pPr>
            <a:lvl2pPr>
              <a:lnSpc>
                <a:spcPct val="200000"/>
              </a:lnSpc>
              <a:defRPr sz="800">
                <a:solidFill>
                  <a:schemeClr val="bg2"/>
                </a:solidFill>
              </a:defRPr>
            </a:lvl2pPr>
            <a:lvl3pPr>
              <a:lnSpc>
                <a:spcPct val="200000"/>
              </a:lnSpc>
              <a:defRPr sz="800">
                <a:solidFill>
                  <a:schemeClr val="bg2"/>
                </a:solidFill>
              </a:defRPr>
            </a:lvl3pPr>
            <a:lvl4pPr>
              <a:lnSpc>
                <a:spcPct val="200000"/>
              </a:lnSpc>
              <a:defRPr sz="800">
                <a:solidFill>
                  <a:schemeClr val="bg2"/>
                </a:solidFill>
              </a:defRPr>
            </a:lvl4pPr>
            <a:lvl5pPr>
              <a:lnSpc>
                <a:spcPct val="200000"/>
              </a:lnSpc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C4CC54-C3C5-4FB9-AB94-A967865CC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24" y="990619"/>
            <a:ext cx="5365840" cy="190138"/>
          </a:xfrm>
          <a:prstGeom prst="rect">
            <a:avLst/>
          </a:prstGeom>
        </p:spPr>
        <p:txBody>
          <a:bodyPr tIns="0"/>
          <a:lstStyle>
            <a:lvl1pPr algn="l">
              <a:defRPr sz="610" b="0" cap="none" spc="31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8778360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2" y="5800330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2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2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</p:spTree>
    <p:extLst>
      <p:ext uri="{BB962C8B-B14F-4D97-AF65-F5344CB8AC3E}">
        <p14:creationId xmlns:p14="http://schemas.microsoft.com/office/powerpoint/2010/main" val="715288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2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2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30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37DB80-B58D-FF45-AF89-0C2E8D28F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874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2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DD maand JJJJ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3" y="6084057"/>
            <a:ext cx="5584469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1" cy="270592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6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9" y="501836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975AE5-2821-1849-B1D4-B58A7B209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135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8"/>
            <a:ext cx="3636000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</p:spTree>
    <p:extLst>
      <p:ext uri="{BB962C8B-B14F-4D97-AF65-F5344CB8AC3E}">
        <p14:creationId xmlns:p14="http://schemas.microsoft.com/office/powerpoint/2010/main" val="278415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338047" marR="0" indent="-338047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66572" algn="l"/>
                <a:tab pos="1089132" algn="l"/>
              </a:tabLst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2296" indent="-232110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35596" indent="-23330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99844" indent="-23330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tabLst/>
              <a:defRPr lang="nl-NL" sz="165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74806" indent="-274961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lang="nl-NL" sz="165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639054" indent="-264248">
              <a:spcBef>
                <a:spcPts val="450"/>
              </a:spcBef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608106" indent="-233300">
              <a:tabLst/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1872354" indent="-264248">
              <a:tabLst/>
              <a:defRPr lang="nl-NL" sz="165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165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1781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40" y="371475"/>
            <a:ext cx="3635374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10"/>
            <a:ext cx="3636000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</p:spTree>
    <p:extLst>
      <p:ext uri="{BB962C8B-B14F-4D97-AF65-F5344CB8AC3E}">
        <p14:creationId xmlns:p14="http://schemas.microsoft.com/office/powerpoint/2010/main" val="3121006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2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4" y="1627632"/>
            <a:ext cx="3617383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404711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3650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1" y="5948302"/>
            <a:ext cx="11522074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9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56798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792379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7071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4" y="368301"/>
            <a:ext cx="5581651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00194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323139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1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600194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9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6219109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1527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3" y="2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4315334" y="5861673"/>
            <a:ext cx="3529584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2317752" y="3267706"/>
            <a:ext cx="752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10305288" y="521643"/>
            <a:ext cx="15530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9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01882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567189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16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EC611-D622-47E6-BB0D-1C60F02D1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7" y="990351"/>
            <a:ext cx="11218527" cy="25333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58CED-6FD8-46B7-8756-B6F44B94D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329" y="1770716"/>
            <a:ext cx="11218525" cy="156325"/>
          </a:xfr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762" b="0" cap="none" spc="3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50000"/>
              </a:lnSpc>
              <a:defRPr sz="800" b="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50000"/>
              </a:lnSpc>
              <a:defRPr sz="800" b="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50000"/>
              </a:lnSpc>
              <a:defRPr sz="800" b="0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50000"/>
              </a:lnSpc>
              <a:defRPr sz="8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63F3977C-BD89-4D2E-A6DF-8306DC33E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327" y="6062748"/>
            <a:ext cx="11218527" cy="142603"/>
          </a:xfrm>
          <a:prstGeom prst="rect">
            <a:avLst/>
          </a:prstGeom>
        </p:spPr>
        <p:txBody>
          <a:bodyPr tIns="0"/>
          <a:lstStyle>
            <a:lvl1pPr algn="l">
              <a:defRPr sz="610" b="0" cap="none" spc="31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 txBox="1">
            <a:spLocks/>
          </p:cNvSpPr>
          <p:nvPr userDrawn="1"/>
        </p:nvSpPr>
        <p:spPr>
          <a:xfrm>
            <a:off x="10683719" y="6591405"/>
            <a:ext cx="1023133" cy="60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33247"/>
            <a:fld id="{2BD381C2-4EBF-4E9C-8716-5E7DB5C8881D}" type="slidenum">
              <a:rPr lang="nl-NL" sz="394" smtClean="0"/>
              <a:pPr defTabSz="233247"/>
              <a:t>‹nr.›</a:t>
            </a:fld>
            <a:endParaRPr lang="nl-NL" sz="394"/>
          </a:p>
        </p:txBody>
      </p:sp>
    </p:spTree>
    <p:extLst>
      <p:ext uri="{BB962C8B-B14F-4D97-AF65-F5344CB8AC3E}">
        <p14:creationId xmlns:p14="http://schemas.microsoft.com/office/powerpoint/2010/main" val="22113155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23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325" y="1000679"/>
            <a:ext cx="11218527" cy="25333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325" y="1770716"/>
            <a:ext cx="11218527" cy="1796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Niveau 1</a:t>
            </a:r>
          </a:p>
          <a:p>
            <a:pPr lvl="2"/>
            <a:r>
              <a:rPr lang="nl-NL" dirty="0"/>
              <a:t>Niveau 2</a:t>
            </a:r>
          </a:p>
          <a:p>
            <a:pPr lvl="3"/>
            <a:r>
              <a:rPr lang="nl-NL" dirty="0"/>
              <a:t>Niveau 3</a:t>
            </a:r>
          </a:p>
          <a:p>
            <a:pPr lvl="4"/>
            <a:r>
              <a:rPr lang="nl-NL" dirty="0"/>
              <a:t>Niveau 4</a:t>
            </a:r>
          </a:p>
          <a:p>
            <a:pPr lvl="5"/>
            <a:r>
              <a:rPr lang="nl-NL" dirty="0"/>
              <a:t>Niveau 5</a:t>
            </a:r>
          </a:p>
          <a:p>
            <a:pPr lvl="6"/>
            <a:r>
              <a:rPr lang="nl-NL" dirty="0"/>
              <a:t>Niveau 6</a:t>
            </a:r>
          </a:p>
          <a:p>
            <a:pPr lvl="7"/>
            <a:r>
              <a:rPr lang="nl-NL" dirty="0"/>
              <a:t>Niveau 7</a:t>
            </a:r>
          </a:p>
          <a:p>
            <a:pPr lvl="8"/>
            <a:r>
              <a:rPr lang="nl-NL" dirty="0"/>
              <a:t>Niveau 8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45EEEFF-978E-426E-946B-5B7693FD320C}"/>
              </a:ext>
            </a:extLst>
          </p:cNvPr>
          <p:cNvGrpSpPr/>
          <p:nvPr/>
        </p:nvGrpSpPr>
        <p:grpSpPr>
          <a:xfrm>
            <a:off x="6009778" y="213992"/>
            <a:ext cx="175619" cy="285296"/>
            <a:chOff x="4715793" y="157968"/>
            <a:chExt cx="129600" cy="21060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C36E5D93-E065-43F6-88A3-EE7EECD7F8F9}"/>
                </a:ext>
              </a:extLst>
            </p:cNvPr>
            <p:cNvSpPr/>
            <p:nvPr/>
          </p:nvSpPr>
          <p:spPr>
            <a:xfrm>
              <a:off x="4716279" y="157968"/>
              <a:ext cx="32400" cy="162003"/>
            </a:xfrm>
            <a:custGeom>
              <a:avLst/>
              <a:gdLst>
                <a:gd name="connsiteX0" fmla="*/ 32400 w 32400"/>
                <a:gd name="connsiteY0" fmla="*/ 169455 h 162003"/>
                <a:gd name="connsiteX1" fmla="*/ 0 w 32400"/>
                <a:gd name="connsiteY1" fmla="*/ 169455 h 162003"/>
                <a:gd name="connsiteX2" fmla="*/ 0 w 32400"/>
                <a:gd name="connsiteY2" fmla="*/ 0 h 162003"/>
                <a:gd name="connsiteX3" fmla="*/ 32400 w 32400"/>
                <a:gd name="connsiteY3" fmla="*/ 0 h 16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0" h="162003">
                  <a:moveTo>
                    <a:pt x="32400" y="169455"/>
                  </a:moveTo>
                  <a:lnTo>
                    <a:pt x="0" y="169455"/>
                  </a:lnTo>
                  <a:lnTo>
                    <a:pt x="0" y="0"/>
                  </a:lnTo>
                  <a:lnTo>
                    <a:pt x="32400" y="0"/>
                  </a:lnTo>
                  <a:close/>
                </a:path>
              </a:pathLst>
            </a:custGeom>
            <a:solidFill>
              <a:srgbClr val="005A70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29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30F57B65-B00A-4740-8451-7B32250B9A5F}"/>
                </a:ext>
              </a:extLst>
            </p:cNvPr>
            <p:cNvSpPr/>
            <p:nvPr/>
          </p:nvSpPr>
          <p:spPr>
            <a:xfrm>
              <a:off x="4811697" y="202519"/>
              <a:ext cx="32400" cy="162003"/>
            </a:xfrm>
            <a:custGeom>
              <a:avLst/>
              <a:gdLst>
                <a:gd name="connsiteX0" fmla="*/ 32400 w 32400"/>
                <a:gd name="connsiteY0" fmla="*/ 168807 h 162003"/>
                <a:gd name="connsiteX1" fmla="*/ 0 w 32400"/>
                <a:gd name="connsiteY1" fmla="*/ 168807 h 162003"/>
                <a:gd name="connsiteX2" fmla="*/ 0 w 32400"/>
                <a:gd name="connsiteY2" fmla="*/ 0 h 162003"/>
                <a:gd name="connsiteX3" fmla="*/ 32400 w 32400"/>
                <a:gd name="connsiteY3" fmla="*/ 0 h 16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0" h="162003">
                  <a:moveTo>
                    <a:pt x="32400" y="168807"/>
                  </a:moveTo>
                  <a:lnTo>
                    <a:pt x="0" y="168807"/>
                  </a:lnTo>
                  <a:lnTo>
                    <a:pt x="0" y="0"/>
                  </a:lnTo>
                  <a:lnTo>
                    <a:pt x="32400" y="0"/>
                  </a:lnTo>
                  <a:close/>
                </a:path>
              </a:pathLst>
            </a:custGeom>
            <a:solidFill>
              <a:srgbClr val="005A70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29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F446406D-4FC7-4DCF-ABC8-52EE2A358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718" y="6591405"/>
            <a:ext cx="1023133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nl-NL" sz="525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C7B47865-4F2A-4DA5-9407-38FE623DB1CF}"/>
              </a:ext>
            </a:extLst>
          </p:cNvPr>
          <p:cNvSpPr txBox="1">
            <a:spLocks/>
          </p:cNvSpPr>
          <p:nvPr userDrawn="1"/>
        </p:nvSpPr>
        <p:spPr>
          <a:xfrm>
            <a:off x="4726196" y="6591405"/>
            <a:ext cx="2742786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nl-NL" sz="517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1079"/>
            <a:r>
              <a:rPr lang="nl-NL" sz="525" dirty="0" smtClean="0"/>
              <a:t>Pels Rijcken</a:t>
            </a:r>
            <a:endParaRPr lang="nl-NL" sz="525" dirty="0"/>
          </a:p>
        </p:txBody>
      </p:sp>
    </p:spTree>
    <p:extLst>
      <p:ext uri="{BB962C8B-B14F-4D97-AF65-F5344CB8AC3E}">
        <p14:creationId xmlns:p14="http://schemas.microsoft.com/office/powerpoint/2010/main" val="46182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</p:sldLayoutIdLst>
  <p:hf hdr="0" ftr="0" dt="0"/>
  <p:txStyles>
    <p:titleStyle>
      <a:lvl1pPr algn="l" defTabSz="342902" rtl="0" eaLnBrk="1" latinLnBrk="0" hangingPunct="1">
        <a:lnSpc>
          <a:spcPct val="90000"/>
        </a:lnSpc>
        <a:spcBef>
          <a:spcPct val="0"/>
        </a:spcBef>
        <a:buNone/>
        <a:defRPr sz="1829" kern="1200" cap="none" spc="24" baseline="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342902" rtl="0" eaLnBrk="1" latinLnBrk="0" hangingPunct="1">
        <a:lnSpc>
          <a:spcPct val="114000"/>
        </a:lnSpc>
        <a:spcBef>
          <a:spcPts val="612"/>
        </a:spcBef>
        <a:spcAft>
          <a:spcPts val="204"/>
        </a:spcAft>
        <a:buClr>
          <a:schemeClr val="tx2"/>
        </a:buClr>
        <a:buFont typeface="Arial" panose="020B0604020202020204" pitchFamily="34" charset="0"/>
        <a:buNone/>
        <a:defRPr sz="1016" b="0" kern="1200" cap="none" spc="20" baseline="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51647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Font typeface="Arial" panose="020B0604020202020204" pitchFamily="34" charset="0"/>
        <a:buChar char="•"/>
        <a:defRPr sz="1016" b="0" kern="1200" cap="none" spc="3" baseline="0">
          <a:solidFill>
            <a:schemeClr val="bg2"/>
          </a:solidFill>
          <a:latin typeface="+mj-lt"/>
          <a:ea typeface="Verdana" panose="020B0606030504020204" pitchFamily="34" charset="0"/>
          <a:cs typeface="Verdana" panose="020B0604030504040204" pitchFamily="34" charset="0"/>
        </a:defRPr>
      </a:lvl2pPr>
      <a:lvl3pPr marL="538762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b="0" kern="1200" cap="none" spc="3" baseline="0">
          <a:solidFill>
            <a:schemeClr val="bg2"/>
          </a:solidFill>
          <a:latin typeface="+mj-lt"/>
          <a:ea typeface="Verdana" panose="020B0606030504020204" pitchFamily="34" charset="0"/>
          <a:cs typeface="Verdana" panose="020B0604030504040204" pitchFamily="34" charset="0"/>
        </a:defRPr>
      </a:lvl3pPr>
      <a:lvl4pPr marL="730716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016" b="0" kern="1200" cap="none" spc="3" baseline="0">
          <a:solidFill>
            <a:schemeClr val="bg2"/>
          </a:solidFill>
          <a:latin typeface="+mj-lt"/>
          <a:ea typeface="Verdana" panose="020B0606030504020204" pitchFamily="34" charset="0"/>
          <a:cs typeface="Verdana" panose="020B0604030504040204" pitchFamily="34" charset="0"/>
        </a:defRPr>
      </a:lvl4pPr>
      <a:lvl5pPr marL="909765" indent="-174210" algn="l" defTabSz="464561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b="0" kern="1200" cap="none" spc="3" baseline="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083975" indent="-174210" algn="l" defTabSz="364551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1275930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454979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642094" indent="-174210" algn="l" defTabSz="342902" rtl="0" eaLnBrk="1" latinLnBrk="0" hangingPunct="1">
        <a:lnSpc>
          <a:spcPct val="113000"/>
        </a:lnSpc>
        <a:spcBef>
          <a:spcPts val="0"/>
        </a:spcBef>
        <a:spcAft>
          <a:spcPts val="204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01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1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2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3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3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5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5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7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8" algn="l" defTabSz="3429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7061">
          <p15:clr>
            <a:srgbClr val="F26B43"/>
          </p15:clr>
        </p15:guide>
        <p15:guide id="12" pos="227">
          <p15:clr>
            <a:srgbClr val="F26B43"/>
          </p15:clr>
        </p15:guide>
        <p15:guide id="14" pos="5442">
          <p15:clr>
            <a:srgbClr val="F26B43"/>
          </p15:clr>
        </p15:guide>
        <p15:guide id="15" orient="horz" pos="234">
          <p15:clr>
            <a:srgbClr val="F26B43"/>
          </p15:clr>
        </p15:guide>
        <p15:guide id="16" orient="horz" pos="29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95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sldNum="0" hdr="0" ftr="0"/>
  <p:txStyles>
    <p:titleStyle>
      <a:lvl1pPr algn="l" defTabSz="685617" rtl="0" eaLnBrk="1" latinLnBrk="0" hangingPunct="1">
        <a:spcBef>
          <a:spcPct val="0"/>
        </a:spcBef>
        <a:buNone/>
        <a:defRPr sz="1575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607338" indent="-202446" algn="l" defTabSz="685617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sldNum="0" hdr="0" ftr="0"/>
  <p:txStyles>
    <p:titleStyle>
      <a:lvl1pPr algn="l" defTabSz="685617" rtl="0" eaLnBrk="1" latinLnBrk="0" hangingPunct="1">
        <a:spcBef>
          <a:spcPct val="0"/>
        </a:spcBef>
        <a:buNone/>
        <a:defRPr sz="1575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607338" indent="-202446" algn="l" defTabSz="685617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D459DB-CAB4-7B4B-9279-AEAC0FBB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DD maand JJJJ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AA096A-A95E-4E4D-8829-3FCF96AA0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1600" dirty="0" smtClean="0">
                <a:latin typeface="+mj-lt"/>
              </a:rPr>
              <a:t>Edward Brans</a:t>
            </a:r>
            <a:endParaRPr lang="nl-NL" sz="1600" dirty="0">
              <a:latin typeface="+mj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E11CA0-F110-E14D-BC21-D2E559EAFB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>
                <a:latin typeface="+mj-lt"/>
              </a:rPr>
              <a:t>Prof. </a:t>
            </a:r>
            <a:r>
              <a:rPr lang="nl-NL" dirty="0" err="1" smtClean="0">
                <a:latin typeface="+mj-lt"/>
              </a:rPr>
              <a:t>Sustainability</a:t>
            </a:r>
            <a:r>
              <a:rPr lang="nl-NL" dirty="0" smtClean="0">
                <a:latin typeface="+mj-lt"/>
              </a:rPr>
              <a:t> </a:t>
            </a:r>
            <a:r>
              <a:rPr lang="nl-NL" dirty="0" err="1" smtClean="0">
                <a:latin typeface="+mj-lt"/>
              </a:rPr>
              <a:t>and</a:t>
            </a:r>
            <a:r>
              <a:rPr lang="nl-NL" dirty="0" smtClean="0">
                <a:latin typeface="+mj-lt"/>
              </a:rPr>
              <a:t> </a:t>
            </a:r>
            <a:r>
              <a:rPr lang="nl-NL" dirty="0" err="1" smtClean="0">
                <a:latin typeface="+mj-lt"/>
              </a:rPr>
              <a:t>Environmental</a:t>
            </a:r>
            <a:r>
              <a:rPr lang="nl-NL" dirty="0" smtClean="0">
                <a:latin typeface="+mj-lt"/>
              </a:rPr>
              <a:t> </a:t>
            </a:r>
            <a:r>
              <a:rPr lang="nl-NL" dirty="0" err="1" smtClean="0">
                <a:latin typeface="+mj-lt"/>
              </a:rPr>
              <a:t>Liability</a:t>
            </a:r>
            <a:r>
              <a:rPr lang="nl-NL" dirty="0" smtClean="0">
                <a:latin typeface="+mj-lt"/>
              </a:rPr>
              <a:t>, </a:t>
            </a:r>
          </a:p>
          <a:p>
            <a:r>
              <a:rPr lang="nl-NL" dirty="0" err="1" smtClean="0">
                <a:latin typeface="+mj-lt"/>
              </a:rPr>
              <a:t>Univ</a:t>
            </a:r>
            <a:r>
              <a:rPr lang="nl-NL" dirty="0" smtClean="0">
                <a:latin typeface="+mj-lt"/>
              </a:rPr>
              <a:t>. Utrecht, UCWOSL</a:t>
            </a:r>
          </a:p>
          <a:p>
            <a:r>
              <a:rPr lang="nl-NL" dirty="0" smtClean="0">
                <a:latin typeface="+mj-lt"/>
              </a:rPr>
              <a:t>Counsel Pels Rijcken in The Hague</a:t>
            </a:r>
            <a:endParaRPr lang="nl-NL" dirty="0">
              <a:latin typeface="+mj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1F35D7-2205-6442-B171-1CFC7E7AF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1" y="1196750"/>
            <a:ext cx="11374639" cy="4571004"/>
          </a:xfrm>
        </p:spPr>
        <p:txBody>
          <a:bodyPr/>
          <a:lstStyle/>
          <a:p>
            <a:r>
              <a:rPr lang="nl-NL" b="1" dirty="0" smtClean="0"/>
              <a:t>Causaliteit </a:t>
            </a:r>
            <a:r>
              <a:rPr lang="nl-NL" b="1" dirty="0"/>
              <a:t>en klimaataansprakelijkheid.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Welke </a:t>
            </a:r>
            <a:r>
              <a:rPr lang="nl-NL" b="1" dirty="0"/>
              <a:t>maatstaf hanteert het EHRM op dit gebied, zoals in </a:t>
            </a:r>
            <a:r>
              <a:rPr lang="nl-NL" b="1" dirty="0" err="1"/>
              <a:t>KlimaSeniorinnen</a:t>
            </a:r>
            <a:r>
              <a:rPr lang="nl-NL" b="1" dirty="0" smtClean="0"/>
              <a:t>??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nl-NL" sz="2600" b="1" dirty="0">
                <a:latin typeface="+mn-lt"/>
              </a:rPr>
              <a:t>10e Symposium Studiekring Normatieve Uitleg 2025</a:t>
            </a:r>
            <a:r>
              <a:rPr lang="nl-NL" sz="2800" dirty="0" smtClean="0">
                <a:latin typeface="+mn-lt"/>
              </a:rPr>
              <a:t/>
            </a:r>
            <a:br>
              <a:rPr lang="nl-NL" sz="2800" dirty="0" smtClean="0">
                <a:latin typeface="+mn-lt"/>
              </a:rPr>
            </a:br>
            <a:r>
              <a:rPr lang="nl-NL" sz="2800" dirty="0" smtClean="0">
                <a:latin typeface="+mn-lt"/>
              </a:rPr>
              <a:t/>
            </a:r>
            <a:br>
              <a:rPr lang="nl-NL" sz="2800" dirty="0" smtClean="0">
                <a:latin typeface="+mn-lt"/>
              </a:rPr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/>
              <a:t>27 November 2025</a:t>
            </a:r>
            <a:endParaRPr lang="nl-NL" sz="2000" dirty="0">
              <a:latin typeface="+mn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FA700D-0448-0E4B-8A59-87969DF7D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D4B2A-6794-4F52-95FE-B01BC364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Klimaataansprakelijkheid: </a:t>
            </a:r>
            <a:r>
              <a:rPr lang="nl-NL" b="1" dirty="0"/>
              <a:t>Trends in klimaatjurisprudentie</a:t>
            </a:r>
          </a:p>
        </p:txBody>
      </p:sp>
      <p:sp>
        <p:nvSpPr>
          <p:cNvPr id="6" name="Rechthoek 5"/>
          <p:cNvSpPr/>
          <p:nvPr/>
        </p:nvSpPr>
        <p:spPr>
          <a:xfrm>
            <a:off x="94891" y="2185217"/>
            <a:ext cx="769476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Trends in </a:t>
            </a:r>
            <a:r>
              <a:rPr lang="en-US" sz="1400" b="1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Klimaatzaken</a:t>
            </a:r>
            <a:r>
              <a:rPr lang="en-US" sz="1400" b="1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b="1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wereldwijd</a:t>
            </a:r>
            <a:endParaRPr lang="en-US" sz="1400" b="1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endParaRPr lang="en-US" sz="1400" b="1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r>
              <a:rPr lang="en-US" sz="1400" u="sng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&gt; </a:t>
            </a:r>
            <a:r>
              <a:rPr lang="en-US" sz="1400" u="sng" dirty="0" smtClean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3.099 </a:t>
            </a:r>
            <a:r>
              <a:rPr lang="en-US" sz="1400" u="sng" dirty="0" err="1" smtClean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zaken</a:t>
            </a:r>
            <a:r>
              <a:rPr lang="en-US" sz="1400" u="sng" dirty="0" smtClean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wereldwijd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nl-NL" sz="1400" dirty="0">
                <a:solidFill>
                  <a:srgbClr val="005A70"/>
                </a:solidFill>
                <a:latin typeface="Verdana"/>
              </a:rPr>
              <a:t>(climatecasechart.com)</a:t>
            </a:r>
            <a:endParaRPr lang="en-US" sz="1400" u="sng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endParaRPr lang="en-US" sz="1400" b="1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34842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Meer procedures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tegen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overheden</a:t>
            </a:r>
            <a:endParaRPr lang="en-US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Nadruk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op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afdwingen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(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lokale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)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reductie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of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adaptatiemaatregelen</a:t>
            </a:r>
            <a:endParaRPr lang="en-US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34842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34842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Meer procedures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tegen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bedrijven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(carbon majors), </a:t>
            </a:r>
            <a:b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</a:b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incl.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banken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en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pensioenfondsen</a:t>
            </a:r>
            <a:endParaRPr lang="en-US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Nalaten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beschikbaar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stellen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emissiedata</a:t>
            </a:r>
            <a:endParaRPr lang="en-US" sz="1400" u="sng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Niet </a:t>
            </a: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winnen</a:t>
            </a:r>
            <a:r>
              <a:rPr lang="en-US" sz="1400" u="sng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fossiele</a:t>
            </a:r>
            <a:r>
              <a:rPr lang="en-US" sz="1400" u="sng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brandstoffen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b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</a:b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(keeping fossil fuels in the ground)</a:t>
            </a: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en-US" sz="1400" u="sng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Toeschrijven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klimaatschade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aan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en-US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specifieke</a:t>
            </a:r>
            <a:r>
              <a:rPr lang="en-US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emitters </a:t>
            </a: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34842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Procedures tegen bestuurders “</a:t>
            </a:r>
            <a:r>
              <a:rPr lang="nl-NL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failing</a:t>
            </a: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nl-NL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to</a:t>
            </a: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nl-NL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prepare</a:t>
            </a: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</a:t>
            </a:r>
            <a:r>
              <a:rPr lang="nl-NL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for</a:t>
            </a: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net zero” </a:t>
            </a:r>
            <a:b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</a:b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(</a:t>
            </a:r>
            <a:r>
              <a:rPr lang="nl-NL" sz="1400" dirty="0" err="1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ClientEarth</a:t>
            </a: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 v. Board of Directors Shell (15 mrt 2022))</a:t>
            </a:r>
          </a:p>
          <a:p>
            <a:pPr marL="812982" lvl="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  <a:p>
            <a:pPr marL="348421" indent="-348421">
              <a:buClr>
                <a:srgbClr val="EF9600"/>
              </a:buClr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A70"/>
                </a:solidFill>
                <a:latin typeface="Verdana"/>
                <a:ea typeface="Merriweather Light" panose="020B0604020202020204" charset="0"/>
              </a:rPr>
              <a:t>Mensenrechten spelen in alle categorieën procedures een steeds grotere rol (EVRM/UNGP)</a:t>
            </a:r>
            <a:endParaRPr lang="nl-NL" sz="1400" u="sng" dirty="0">
              <a:solidFill>
                <a:srgbClr val="005A70"/>
              </a:solidFill>
              <a:latin typeface="Verdana"/>
              <a:ea typeface="Merriweather Light" panose="020B060402020202020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61" y="1461460"/>
            <a:ext cx="5233614" cy="27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30404-884A-7F4F-814F-8629470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DD maand JJJJ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B18FBA-C09A-7144-B958-6775C078C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823" y="1755249"/>
            <a:ext cx="8785905" cy="4042661"/>
          </a:xfrm>
        </p:spPr>
        <p:txBody>
          <a:bodyPr/>
          <a:lstStyle/>
          <a:p>
            <a:pPr algn="l">
              <a:lnSpc>
                <a:spcPts val="2024"/>
              </a:lnSpc>
              <a:spcBef>
                <a:spcPts val="900"/>
              </a:spcBef>
              <a:spcAft>
                <a:spcPts val="1350"/>
              </a:spcAft>
            </a:pPr>
            <a:r>
              <a:rPr lang="nl-NL" sz="1500" b="1" i="0" dirty="0"/>
              <a:t/>
            </a:r>
            <a:br>
              <a:rPr lang="nl-NL" sz="1500" b="1" i="0" dirty="0"/>
            </a:br>
            <a:endParaRPr lang="nl-NL" sz="15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B660AF-0A71-3647-B364-48D7E6C64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232093" y="1755250"/>
            <a:ext cx="4092304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8023" y="728938"/>
            <a:ext cx="11093569" cy="6024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nl-NL" sz="1575" b="1" dirty="0">
              <a:solidFill>
                <a:srgbClr val="000000"/>
              </a:solidFill>
              <a:latin typeface="Calibri" panose="020F0502020204030204"/>
              <a:ea typeface="Merriweather Light" panose="020B0604020202020204" charset="0"/>
            </a:endParaRPr>
          </a:p>
          <a:p>
            <a:r>
              <a:rPr lang="nl-NL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Klimaatzaken in Nederland</a:t>
            </a:r>
          </a:p>
          <a:p>
            <a:endParaRPr lang="nl-NL" b="1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Urgenda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 / Staat (HR 20 dec. 2019)* </a:t>
            </a: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Attero c.s. / Staat (Rb Den Haag, 18 dec. 2019)*</a:t>
            </a: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Greenpeace 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/ Staat (Rb Den Haag 9 dec. 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2020 (Coronasteun KLM))*</a:t>
            </a:r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Milieudefensie/Shell (Rb Den Haag 26 mei 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2021 en Hof Den Haag  12 november 2024)</a:t>
            </a:r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Stichting 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Fossielvrij/KLM (Rb. Amsterdam 20 maart 2024 (Greenwashing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))</a:t>
            </a:r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Greenpeace /Staat (Bonaire / fair share </a:t>
            </a:r>
            <a:r>
              <a:rPr lang="nl-NL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liability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)* (uitspraak 28 jan. 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</a:rPr>
              <a:t>2026)</a:t>
            </a:r>
          </a:p>
          <a:p>
            <a:pPr marL="257106" indent="-257106">
              <a:buFont typeface="Wingdings" panose="05000000000000000000" pitchFamily="2" charset="2"/>
              <a:buChar char="§"/>
            </a:pPr>
            <a:endParaRPr lang="nl-NL" dirty="0" smtClean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pPr marL="257106" indent="-257106">
              <a:buFont typeface="Wingdings" panose="05000000000000000000" pitchFamily="2" charset="2"/>
              <a:buChar char="§"/>
            </a:pPr>
            <a:r>
              <a:rPr lang="nl-NL" sz="16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Duarte </a:t>
            </a:r>
            <a:r>
              <a:rPr lang="nl-NL" sz="16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c.s. / 33 lidstaten EVRM (EHRM 9 april 2024)*</a:t>
            </a:r>
          </a:p>
          <a:p>
            <a:pPr marL="257106" indent="-257106">
              <a:buFontTx/>
              <a:buChar char="-"/>
            </a:pPr>
            <a:endParaRPr lang="nl-NL" sz="1575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</a:endParaRPr>
          </a:p>
          <a:p>
            <a:r>
              <a:rPr lang="nl-NL" sz="14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</a:rPr>
              <a:t>* Betrokken</a:t>
            </a:r>
            <a:endParaRPr lang="nl-NL" sz="1400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</a:endParaRPr>
          </a:p>
          <a:p>
            <a:endParaRPr lang="nl-NL" sz="1050" dirty="0" smtClean="0">
              <a:solidFill>
                <a:srgbClr val="000000"/>
              </a:solidFill>
              <a:latin typeface="Calibri" panose="020F0502020204030204"/>
            </a:endParaRPr>
          </a:p>
          <a:p>
            <a:endParaRPr lang="nl-NL" sz="1050" dirty="0">
              <a:solidFill>
                <a:srgbClr val="000000"/>
              </a:solidFill>
              <a:latin typeface="Calibri" panose="020F0502020204030204"/>
            </a:endParaRPr>
          </a:p>
          <a:p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</a:rPr>
              <a:t>Welke rol speelt causaliteit in deze  procedures?</a:t>
            </a:r>
          </a:p>
          <a:p>
            <a:endParaRPr lang="nl-NL" dirty="0" smtClean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</a:endParaRPr>
          </a:p>
          <a:p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</a:rPr>
              <a:t>HR 20 dec. 2019 (Staat/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</a:rPr>
              <a:t>Urgenda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</a:rPr>
              <a:t>)</a:t>
            </a:r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</a:endParaRPr>
          </a:p>
          <a:p>
            <a:r>
              <a:rPr lang="nl-NL" dirty="0" smtClean="0"/>
              <a:t>"</a:t>
            </a:r>
            <a:r>
              <a:rPr lang="nl-NL" u="sng" dirty="0" smtClean="0"/>
              <a:t>iedere </a:t>
            </a:r>
            <a:r>
              <a:rPr lang="nl-NL" u="sng" dirty="0"/>
              <a:t>reductie</a:t>
            </a:r>
            <a:r>
              <a:rPr lang="nl-NL" dirty="0"/>
              <a:t> van de uitstoot van broeikasgassen een </a:t>
            </a:r>
            <a:endParaRPr lang="nl-NL" dirty="0" smtClean="0"/>
          </a:p>
          <a:p>
            <a:r>
              <a:rPr lang="nl-NL" u="sng" dirty="0" smtClean="0"/>
              <a:t>positief </a:t>
            </a:r>
            <a:r>
              <a:rPr lang="nl-NL" u="sng" dirty="0"/>
              <a:t>effect </a:t>
            </a:r>
            <a:r>
              <a:rPr lang="nl-NL" dirty="0"/>
              <a:t>heeft op het </a:t>
            </a:r>
            <a:r>
              <a:rPr lang="nl-NL" u="sng" dirty="0"/>
              <a:t>tegengaan van een gevaarlijke </a:t>
            </a:r>
            <a:endParaRPr lang="nl-NL" u="sng" dirty="0" smtClean="0"/>
          </a:p>
          <a:p>
            <a:r>
              <a:rPr lang="nl-NL" u="sng" dirty="0" smtClean="0"/>
              <a:t>klimaatverandering</a:t>
            </a:r>
            <a:r>
              <a:rPr lang="nl-NL" dirty="0" smtClean="0"/>
              <a:t>. Iedere </a:t>
            </a:r>
            <a:r>
              <a:rPr lang="nl-NL" dirty="0"/>
              <a:t>reductie betekent immers dat </a:t>
            </a:r>
            <a:endParaRPr lang="nl-NL" dirty="0" smtClean="0"/>
          </a:p>
          <a:p>
            <a:r>
              <a:rPr lang="nl-NL" dirty="0" smtClean="0"/>
              <a:t>meer </a:t>
            </a:r>
            <a:r>
              <a:rPr lang="nl-NL" dirty="0"/>
              <a:t>ruimte overblijft in het </a:t>
            </a:r>
            <a:r>
              <a:rPr lang="nl-NL" u="sng" dirty="0"/>
              <a:t>carbon budget</a:t>
            </a:r>
            <a:r>
              <a:rPr lang="nl-NL" dirty="0"/>
              <a:t>. </a:t>
            </a:r>
            <a:r>
              <a:rPr lang="nl-NL" dirty="0" smtClean="0"/>
              <a:t>"</a:t>
            </a:r>
            <a:endParaRPr lang="nl-NL" sz="1050" dirty="0">
              <a:solidFill>
                <a:srgbClr val="000000"/>
              </a:solidFill>
              <a:latin typeface="Calibri" panose="020F0502020204030204"/>
            </a:endParaRPr>
          </a:p>
          <a:p>
            <a:endParaRPr lang="nl-NL" sz="1050" dirty="0">
              <a:solidFill>
                <a:srgbClr val="000000"/>
              </a:solidFill>
              <a:latin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05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153" y="4288545"/>
            <a:ext cx="64293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19" y="560525"/>
            <a:ext cx="7439997" cy="12285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87" y="1500996"/>
            <a:ext cx="1107873" cy="28804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85004" y="1789043"/>
            <a:ext cx="1115395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00" dirty="0">
              <a:ea typeface="Merriweather Light" panose="020B0604020202020204" charset="0"/>
              <a:sym typeface="Wingdings" panose="05000000000000000000" pitchFamily="2" charset="2"/>
            </a:endParaRPr>
          </a:p>
          <a:p>
            <a:pPr marL="257106" indent="-257106">
              <a:buFontTx/>
              <a:buChar char="-"/>
            </a:pPr>
            <a:r>
              <a:rPr lang="nl-NL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Regering is nalatig want handelt in strijd met 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art. 2 en 8 EVRM door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niet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een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emissiereductiepad te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volgen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dat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in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overeenstemming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is met de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doelstelling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de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mondiale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temp.stijging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onder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de 2ºC te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houden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.</a:t>
            </a:r>
          </a:p>
          <a:p>
            <a:pPr marL="599915" lvl="1" indent="-257106">
              <a:buFontTx/>
              <a:buChar char="-"/>
            </a:pP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Vordering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: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reductiebevel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&gt;25% in 2020 en &gt;50% in 2050 (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vgl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. met 1990)</a:t>
            </a:r>
          </a:p>
          <a:p>
            <a:pPr marL="257106" indent="-257106">
              <a:buFontTx/>
              <a:buChar char="-"/>
            </a:pPr>
            <a:endParaRPr lang="en-GB" sz="2100" dirty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  <a:sym typeface="Wingdings" panose="05000000000000000000" pitchFamily="2" charset="2"/>
            </a:endParaRPr>
          </a:p>
          <a:p>
            <a:pPr marL="257106" indent="-257106">
              <a:buFontTx/>
              <a:buChar char="-"/>
            </a:pP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UNSSW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stelt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dat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deze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groep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van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inwoners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extra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kwetsbaar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is voor de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hittegolven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die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als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gevolg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van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klimaatverandering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meer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voorkomen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.</a:t>
            </a:r>
            <a:endParaRPr lang="en-US" sz="2100" dirty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  <a:sym typeface="Wingdings" panose="05000000000000000000" pitchFamily="2" charset="2"/>
            </a:endParaRPr>
          </a:p>
          <a:p>
            <a:endParaRPr lang="en-US" sz="2100" dirty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</a:endParaRPr>
          </a:p>
          <a:p>
            <a:r>
              <a:rPr lang="en-US" sz="21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Zwitserse</a:t>
            </a:r>
            <a:r>
              <a:rPr lang="en-US" sz="21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US" sz="21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rechtelijke</a:t>
            </a:r>
            <a:r>
              <a:rPr lang="en-US" sz="21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colleges (</a:t>
            </a:r>
            <a:r>
              <a:rPr lang="en-US" sz="21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2017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, </a:t>
            </a:r>
            <a:r>
              <a:rPr lang="en-US" sz="21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2018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and </a:t>
            </a:r>
            <a:r>
              <a:rPr lang="en-US" sz="21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2019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):</a:t>
            </a:r>
          </a:p>
          <a:p>
            <a:pPr marL="257106" indent="-257106">
              <a:buFontTx/>
              <a:buChar char="-"/>
            </a:pPr>
            <a:r>
              <a:rPr lang="en-US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Geen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US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inbreuk</a:t>
            </a:r>
            <a:r>
              <a:rPr lang="en-US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op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specifieke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rechten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</a:p>
          <a:p>
            <a:pPr marL="257106" indent="-257106">
              <a:buFontTx/>
              <a:buChar char="-"/>
            </a:pP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Rechten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eisers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niet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voldoende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aangetast</a:t>
            </a:r>
            <a:endParaRPr lang="en-GB" sz="2100" dirty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</a:endParaRPr>
          </a:p>
          <a:p>
            <a:pPr marL="257106" indent="-257106">
              <a:buFontTx/>
              <a:buChar char="-"/>
            </a:pP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Eisers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zijn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opzoek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naar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regulering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mondiale</a:t>
            </a:r>
            <a:r>
              <a:rPr lang="en-GB" sz="21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 CO2 </a:t>
            </a:r>
            <a:r>
              <a:rPr lang="en-GB" sz="2100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</a:rPr>
              <a:t>emissies</a:t>
            </a:r>
            <a:endParaRPr lang="en-US" sz="2100" dirty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30404-884A-7F4F-814F-8629470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DD maand JJJJ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B18FBA-C09A-7144-B958-6775C078C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100" y="1124745"/>
            <a:ext cx="8856628" cy="4673165"/>
          </a:xfrm>
        </p:spPr>
        <p:txBody>
          <a:bodyPr/>
          <a:lstStyle/>
          <a:p>
            <a:pPr algn="l">
              <a:lnSpc>
                <a:spcPts val="2024"/>
              </a:lnSpc>
              <a:spcBef>
                <a:spcPts val="900"/>
              </a:spcBef>
              <a:spcAft>
                <a:spcPts val="1350"/>
              </a:spcAft>
            </a:pPr>
            <a:r>
              <a:rPr lang="nl-NL" sz="1500" b="1" i="0" dirty="0"/>
              <a:t/>
            </a:r>
            <a:br>
              <a:rPr lang="nl-NL" sz="1500" b="1" i="0" dirty="0"/>
            </a:br>
            <a:endParaRPr lang="nl-NL" sz="15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B660AF-0A71-3647-B364-48D7E6C64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232093" y="1755250"/>
            <a:ext cx="4092304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637" y="1268761"/>
            <a:ext cx="12025223" cy="5432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EHRM 9 </a:t>
            </a:r>
            <a:r>
              <a:rPr kumimoji="0" lang="en-GB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</a:t>
            </a: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(Union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Swiss Senior Women for Climate Protection v. Swiss Federal Council </a:t>
            </a:r>
            <a:r>
              <a:rPr kumimoji="0" lang="en-GB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c.s</a:t>
            </a: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cs typeface="+mn-cs"/>
              <a:sym typeface="Wingdings" panose="05000000000000000000" pitchFamily="2" charset="2"/>
            </a:endParaRPr>
          </a:p>
          <a:p>
            <a:pPr lvl="0"/>
            <a:r>
              <a:rPr lang="en-GB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444. [..] it 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should be noted that in the context of a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State’s positive obligations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under the Convention, the Court has consistently held that it need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not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be determined with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certainty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that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matters would have turned out differently if the authorities had acted otherwise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. The relevant test does not require it to be shown that “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but for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” the failing or omission of the authorities the harm would not have occurred. 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Rather, what is important, and sufficient to engage the responsibility of the State, is that reasonable measures which the domestic authorities failed to take could have had a </a:t>
            </a:r>
            <a:r>
              <a:rPr lang="en-GB" b="1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real prospect of altering the outcome or mitigating the harm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endParaRPr lang="en-GB" u="sng" dirty="0" smtClean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0"/>
            <a:endParaRPr kumimoji="0" lang="nl-NL" sz="21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  <a:p>
            <a:pPr lvl="0"/>
            <a:r>
              <a:rPr lang="nl-NL" sz="2100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Art. 34 EVRM (</a:t>
            </a:r>
            <a:r>
              <a:rPr lang="nl-NL" sz="2100" noProof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victim</a:t>
            </a:r>
            <a:r>
              <a:rPr lang="nl-NL" sz="2100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status)</a:t>
            </a:r>
          </a:p>
          <a:p>
            <a:pPr lvl="0"/>
            <a:r>
              <a:rPr kumimoji="0" lang="nl-NL" sz="2100" i="0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-</a:t>
            </a:r>
            <a:r>
              <a:rPr kumimoji="0" lang="nl-NL" sz="2100" i="0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Natuurlijke personen:  	</a:t>
            </a:r>
            <a:r>
              <a:rPr lang="en-GB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an </a:t>
            </a:r>
            <a:r>
              <a:rPr lang="en-GB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applicant needs to show that he or she was </a:t>
            </a:r>
            <a:r>
              <a:rPr lang="en-GB" sz="2000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personally and directly affected </a:t>
            </a:r>
            <a:r>
              <a:rPr lang="en-GB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by the </a:t>
            </a:r>
            <a:r>
              <a:rPr lang="en-GB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				impugned failures</a:t>
            </a:r>
          </a:p>
          <a:p>
            <a:pPr lvl="0"/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				- 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applicant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must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subject tot </a:t>
            </a:r>
            <a:r>
              <a:rPr lang="nl-NL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high </a:t>
            </a:r>
            <a:r>
              <a:rPr lang="nl-NL" sz="2000" u="sng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intensity</a:t>
            </a:r>
            <a:r>
              <a:rPr lang="nl-NL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of exposure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adverse effect of CC</a:t>
            </a:r>
          </a:p>
          <a:p>
            <a:pPr lvl="0"/>
            <a:r>
              <a:rPr lang="nl-NL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	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			-  must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pressing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need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ensure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applicant's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individual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protection</a:t>
            </a:r>
            <a:endParaRPr lang="nl-NL" sz="2000" dirty="0" smtClean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nl-NL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	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			- 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threshold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fulfilling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these criteria is </a:t>
            </a:r>
            <a:r>
              <a:rPr lang="nl-NL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especially</a:t>
            </a:r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high</a:t>
            </a:r>
          </a:p>
          <a:p>
            <a:pPr lvl="0"/>
            <a:endParaRPr lang="nl-NL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nl-NL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 Niet ontvankelijk</a:t>
            </a:r>
            <a:endParaRPr lang="en-GB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0"/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8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30404-884A-7F4F-814F-8629470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DD maand JJJJ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B18FBA-C09A-7144-B958-6775C078C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100" y="1124745"/>
            <a:ext cx="8856628" cy="4673165"/>
          </a:xfrm>
        </p:spPr>
        <p:txBody>
          <a:bodyPr/>
          <a:lstStyle/>
          <a:p>
            <a:pPr algn="l">
              <a:lnSpc>
                <a:spcPts val="2024"/>
              </a:lnSpc>
              <a:spcBef>
                <a:spcPts val="900"/>
              </a:spcBef>
              <a:spcAft>
                <a:spcPts val="1350"/>
              </a:spcAft>
            </a:pPr>
            <a:r>
              <a:rPr lang="nl-NL" sz="1500" b="1" i="0" dirty="0"/>
              <a:t/>
            </a:r>
            <a:br>
              <a:rPr lang="nl-NL" sz="1500" b="1" i="0" dirty="0"/>
            </a:br>
            <a:endParaRPr lang="nl-NL" sz="15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B660AF-0A71-3647-B364-48D7E6C64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232093" y="1755250"/>
            <a:ext cx="4092304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637" y="1268761"/>
            <a:ext cx="12025223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EHRM </a:t>
            </a:r>
            <a:r>
              <a:rPr kumimoji="0" lang="nl-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Decisions</a:t>
            </a:r>
            <a:r>
              <a:rPr kumimoji="0" lang="nl-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mei en 28 augustus 2025 (</a:t>
            </a:r>
            <a:r>
              <a:rPr kumimoji="0" lang="nl-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klimaatgerelateerde</a:t>
            </a:r>
            <a:r>
              <a:rPr kumimoji="0" lang="nl-NL" sz="2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zaken)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100" b="1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</a:endParaRPr>
          </a:p>
          <a:p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“It is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not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apparent that they were exposed to the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adverse effects of climate change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, or were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at risk of being exposed 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at any relevant point in the future, with a degree of intensity giving rise to a pressing need to ensure their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individual protection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. The applicants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did not demonstrate 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that they had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specific vulnerabilities 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nor that </a:t>
            </a:r>
            <a:r>
              <a:rPr lang="en-GB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exceptional circumstances </a:t>
            </a:r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existed in relation to the adverse effects of climate change to which they were at risk [..]”. </a:t>
            </a:r>
          </a:p>
          <a:p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 </a:t>
            </a:r>
          </a:p>
          <a:p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EHRM </a:t>
            </a:r>
            <a:r>
              <a:rPr lang="nl-NL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Decision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Appl</a:t>
            </a:r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. No. 46906/22 van 28 augustus 2025 (H.L. Engels e.a. v. Duitsland), ov. 9 en 10. </a:t>
            </a:r>
            <a:endParaRPr lang="en-GB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0"/>
            <a:endParaRPr kumimoji="0" lang="en-US" sz="2000" i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  <a:p>
            <a:pPr lvl="0"/>
            <a:r>
              <a:rPr lang="en-US" sz="2000" u="sng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Nieuwe </a:t>
            </a:r>
            <a:r>
              <a:rPr lang="en-US" sz="2000" u="sng" noProof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uitspraak</a:t>
            </a:r>
            <a:r>
              <a:rPr lang="en-US" sz="2000" u="sng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EHRM: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Müllner</a:t>
            </a:r>
            <a:r>
              <a:rPr lang="en-US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v. </a:t>
            </a:r>
            <a:r>
              <a:rPr lang="en-US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Austria 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(datum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uitspraak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 nog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onbekend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Merriweather Light" panose="020B0604020202020204" charset="0"/>
                <a:sym typeface="Wingdings" panose="05000000000000000000" pitchFamily="2" charset="2"/>
              </a:rPr>
              <a:t>)</a:t>
            </a:r>
          </a:p>
          <a:p>
            <a:pPr lvl="0"/>
            <a:endParaRPr lang="en-US" sz="2000" b="1" dirty="0" smtClean="0">
              <a:solidFill>
                <a:schemeClr val="accent5">
                  <a:lumMod val="90000"/>
                  <a:lumOff val="10000"/>
                </a:schemeClr>
              </a:solidFill>
              <a:ea typeface="Merriweather Light" panose="020B060402020202020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</a:t>
            </a:r>
            <a:r>
              <a:rPr lang="en-GB" dirty="0" smtClean="0"/>
              <a:t>n </a:t>
            </a:r>
            <a:r>
              <a:rPr lang="en-GB" dirty="0"/>
              <a:t>Austrian citizen with a </a:t>
            </a:r>
            <a:r>
              <a:rPr lang="en-GB" u="sng" dirty="0"/>
              <a:t>temperature-dependent form of multiple sclerosis (MS) </a:t>
            </a:r>
            <a:r>
              <a:rPr lang="en-GB" dirty="0"/>
              <a:t>filed a case against the Austrian government for violations of his human rights for </a:t>
            </a:r>
            <a:r>
              <a:rPr lang="en-GB" u="sng" dirty="0"/>
              <a:t>failing</a:t>
            </a:r>
            <a:r>
              <a:rPr lang="en-GB" dirty="0"/>
              <a:t> to set effective climate measures to reduce GHG </a:t>
            </a:r>
            <a:r>
              <a:rPr lang="en-GB" dirty="0" smtClean="0"/>
              <a:t>emission.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80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30404-884A-7F4F-814F-8629470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DD maand JJJJ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B18FBA-C09A-7144-B958-6775C078C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100" y="1124745"/>
            <a:ext cx="8856628" cy="4673165"/>
          </a:xfrm>
        </p:spPr>
        <p:txBody>
          <a:bodyPr/>
          <a:lstStyle/>
          <a:p>
            <a:pPr algn="l">
              <a:lnSpc>
                <a:spcPts val="2024"/>
              </a:lnSpc>
              <a:spcBef>
                <a:spcPts val="900"/>
              </a:spcBef>
              <a:spcAft>
                <a:spcPts val="1350"/>
              </a:spcAft>
            </a:pPr>
            <a:r>
              <a:rPr lang="nl-NL" sz="1500" b="1" i="0" dirty="0"/>
              <a:t/>
            </a:r>
            <a:br>
              <a:rPr lang="nl-NL" sz="1500" b="1" i="0" dirty="0"/>
            </a:br>
            <a:endParaRPr lang="nl-NL" sz="15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B660AF-0A71-3647-B364-48D7E6C64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232093" y="1755250"/>
            <a:ext cx="4092304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637" y="1268761"/>
            <a:ext cx="12025223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EHRM 9 </a:t>
            </a:r>
            <a:r>
              <a:rPr kumimoji="0" lang="en-GB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</a:t>
            </a: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 (Union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Swiss Senior Women for Climate Protection v. Swiss Federal Council </a:t>
            </a:r>
            <a:r>
              <a:rPr kumimoji="0" lang="en-GB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c.s</a:t>
            </a: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kumimoji="0" lang="nl-NL" sz="21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  <a:p>
            <a:pPr lvl="0"/>
            <a:r>
              <a:rPr lang="nl-NL" sz="2100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Art. 34 EVRM (</a:t>
            </a:r>
            <a:r>
              <a:rPr lang="nl-NL" sz="2100" noProof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victim</a:t>
            </a:r>
            <a:r>
              <a:rPr lang="nl-NL" sz="2100" noProof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status)</a:t>
            </a:r>
          </a:p>
          <a:p>
            <a:pPr lvl="0"/>
            <a:r>
              <a:rPr lang="nl-NL" sz="2100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nl-NL" sz="21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kumimoji="0" lang="nl-NL" sz="2100" i="0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Belangengroepen:    	- </a:t>
            </a:r>
            <a:r>
              <a:rPr lang="nl-NL" sz="21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E</a:t>
            </a:r>
            <a:r>
              <a:rPr kumimoji="0" lang="nl-NL" sz="2100" i="0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VRM kent geen </a:t>
            </a:r>
            <a:r>
              <a:rPr kumimoji="0" lang="nl-NL" sz="2100" i="1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'</a:t>
            </a:r>
            <a:r>
              <a:rPr kumimoji="0" lang="nl-NL" sz="2100" i="1" strike="noStrike" kern="1200" cap="none" spc="0" normalizeH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actio</a:t>
            </a:r>
            <a:r>
              <a:rPr kumimoji="0" lang="nl-NL" sz="2100" i="1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kumimoji="0" lang="nl-NL" sz="2100" i="1" strike="noStrike" kern="1200" cap="none" spc="0" normalizeH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popularis</a:t>
            </a:r>
            <a:r>
              <a:rPr kumimoji="0" lang="nl-NL" sz="2100" i="1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'</a:t>
            </a:r>
            <a:r>
              <a:rPr kumimoji="0" lang="nl-NL" sz="2100" strike="noStrike" kern="1200" cap="none" spc="0" normalizeH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, maar maakt voor klimaatzaken een uitzondering</a:t>
            </a:r>
          </a:p>
          <a:p>
            <a:pPr lvl="0"/>
            <a:r>
              <a:rPr kumimoji="0" lang="en-US" sz="2000" i="1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		-  </a:t>
            </a:r>
            <a:r>
              <a:rPr kumimoji="0" lang="en-US" sz="2000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O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ntvankelijkheidsvereisten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vergelijkbaar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met art. 3:305a BW</a:t>
            </a:r>
          </a:p>
          <a:p>
            <a:pPr lvl="0"/>
            <a:r>
              <a:rPr lang="en-US" sz="2000" i="1" baseline="0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</a:t>
            </a:r>
            <a:r>
              <a:rPr lang="en-US" sz="2000" i="1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	-  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Niet </a:t>
            </a:r>
            <a:r>
              <a:rPr lang="en-US" sz="2000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vereist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dat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u="sng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aannemelijk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wordt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gemaakt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"that those on whose behalf the case had 				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  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been brought would themselves have met the victim-status requirement for </a:t>
            </a:r>
            <a:r>
              <a:rPr lang="en-US" sz="2000" baseline="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indiviuals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[			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   </a:t>
            </a:r>
            <a:r>
              <a:rPr lang="en-US" sz="2000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..]"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 (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rov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.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502)</a:t>
            </a:r>
            <a:endParaRPr lang="en-US" sz="2000" i="1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  <a:p>
            <a:pPr lvl="0"/>
            <a:r>
              <a:rPr kumimoji="0" lang="en-US" sz="2000" i="1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		-</a:t>
            </a:r>
            <a:r>
              <a:rPr kumimoji="0" lang="en-US" sz="2000" i="1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Geen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plaats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voor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abstracte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claims</a:t>
            </a:r>
          </a:p>
          <a:p>
            <a:pPr lvl="0"/>
            <a:r>
              <a:rPr lang="en-US" sz="2000" i="1" baseline="0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</a:t>
            </a:r>
            <a:r>
              <a:rPr lang="en-US" sz="2000" i="1" baseline="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		-</a:t>
            </a:r>
            <a:r>
              <a:rPr lang="en-US" sz="2000" i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 </a:t>
            </a:r>
            <a:r>
              <a:rPr lang="en-US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Wat </a:t>
            </a:r>
            <a:r>
              <a:rPr lang="en-US" sz="2000" u="sng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dan</a:t>
            </a:r>
            <a:r>
              <a:rPr lang="en-US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wel</a:t>
            </a:r>
            <a:r>
              <a:rPr lang="en-US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?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 "[..] State's obligation under Article 8 [..] flows from the </a:t>
            </a:r>
            <a:r>
              <a:rPr lang="en-US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causal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				   </a:t>
            </a:r>
            <a:r>
              <a:rPr lang="en-US" sz="2000" u="sng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relationship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between climate change and the enjoyment of Convention rights [..]"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rov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. 			                   545</a:t>
            </a:r>
          </a:p>
          <a:p>
            <a:pPr lvl="0"/>
            <a:endParaRPr kumimoji="0" lang="en-US" sz="2000" i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Is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Klimaseniorinnen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voldoende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om van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een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lidstaat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te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verlangen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dat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een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scherper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reductiedoel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wordt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gevolgd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?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In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dat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kader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zijn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criteria/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richtlijnen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opgesteld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: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zie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rov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. 550.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kumimoji="0" lang="en-US" sz="200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Merriweather Light" panose="020B0604020202020204" charset="0"/>
                <a:sym typeface="Wingdings" panose="05000000000000000000" pitchFamily="2" charset="2"/>
              </a:rPr>
              <a:t>'legislative lacuna'</a:t>
            </a:r>
            <a:endParaRPr kumimoji="0" lang="en-US" sz="2000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Merriweather Light" panose="020B060402020202020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69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CC3AC-34F2-4D3C-A902-D3905C13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83" y="1018386"/>
            <a:ext cx="7127474" cy="957861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1633091" y="355083"/>
            <a:ext cx="8784976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  <a:ea typeface="Merriweather Light" panose="020B0604020202020204" charset="0"/>
            </a:endParaRPr>
          </a:p>
          <a:p>
            <a:endParaRPr lang="en-US" sz="1575" b="1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  <a:ea typeface="Merriweather Light" panose="020B0604020202020204" charset="0"/>
            </a:endParaRPr>
          </a:p>
          <a:p>
            <a:endParaRPr lang="en-US" sz="1575" b="1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  <a:ea typeface="Merriweather Light" panose="020B0604020202020204" charset="0"/>
            </a:endParaRPr>
          </a:p>
          <a:p>
            <a:endParaRPr lang="en-US" sz="1575" b="1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  <a:ea typeface="Merriweather Light" panose="020B060402020202020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60717" y="476673"/>
            <a:ext cx="108865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1B1B21"/>
                </a:solidFill>
                <a:latin typeface="Calibri" panose="020F0502020204030204"/>
              </a:rPr>
              <a:t>L</a:t>
            </a:r>
            <a:r>
              <a:rPr lang="en-GB" sz="2000" b="1" dirty="0" err="1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liuya</a:t>
            </a:r>
            <a:r>
              <a:rPr lang="en-GB" sz="2000" b="1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 vs. RWE (</a:t>
            </a:r>
            <a:r>
              <a:rPr lang="en-GB" sz="2000" b="1" dirty="0" err="1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Oberlandesgericht</a:t>
            </a:r>
            <a:r>
              <a:rPr lang="en-GB" sz="2000" b="1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 Hamm, 28 </a:t>
            </a:r>
            <a:r>
              <a:rPr lang="en-GB" sz="2000" b="1" dirty="0" err="1" smtClean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mei</a:t>
            </a:r>
            <a:r>
              <a:rPr lang="en-GB" sz="2000" b="1" dirty="0" smtClean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 </a:t>
            </a:r>
            <a:r>
              <a:rPr lang="en-GB" sz="2000" b="1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</a:rPr>
              <a:t>2025)</a:t>
            </a:r>
          </a:p>
          <a:p>
            <a:endParaRPr lang="nl-NL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</a:endParaRPr>
          </a:p>
          <a:p>
            <a:r>
              <a:rPr lang="en-US" u="sng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  <a:ea typeface="Merriweather Light" panose="020B0604020202020204" charset="0"/>
              </a:rPr>
              <a:t>Attribution</a:t>
            </a:r>
            <a:r>
              <a:rPr lang="en-US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  <a:ea typeface="Merriweather Light" panose="020B0604020202020204" charset="0"/>
              </a:rPr>
              <a:t> of climate impacts to private actors. </a:t>
            </a:r>
            <a:r>
              <a:rPr lang="en-US" u="sng" dirty="0">
                <a:solidFill>
                  <a:srgbClr val="161D41">
                    <a:lumMod val="90000"/>
                    <a:lumOff val="10000"/>
                  </a:srgbClr>
                </a:solidFill>
                <a:latin typeface="Calibri" panose="020F0502020204030204"/>
                <a:ea typeface="Merriweather Light" panose="020B0604020202020204" charset="0"/>
              </a:rPr>
              <a:t>Cumulative causality</a:t>
            </a:r>
          </a:p>
          <a:p>
            <a:endParaRPr lang="en-US" dirty="0">
              <a:solidFill>
                <a:srgbClr val="161D41">
                  <a:lumMod val="90000"/>
                  <a:lumOff val="10000"/>
                </a:srgbClr>
              </a:solidFill>
              <a:latin typeface="Calibri" panose="020F0502020204030204"/>
              <a:ea typeface="Merriweather Light" panose="020B0604020202020204" charset="0"/>
            </a:endParaRPr>
          </a:p>
          <a:p>
            <a:r>
              <a:rPr lang="en-US" dirty="0">
                <a:solidFill>
                  <a:srgbClr val="161D41">
                    <a:lumMod val="90000"/>
                    <a:lumOff val="10000"/>
                  </a:srgbClr>
                </a:solidFill>
                <a:ea typeface="Merriweather Light" panose="020B0604020202020204" charset="0"/>
              </a:rPr>
              <a:t>RWE is a 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‘carbon majors’.  It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responsible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for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about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21,59% of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the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German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GHG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emissions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, 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0,47% of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the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global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industrial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 CO2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emissions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and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0,24% of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the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 </a:t>
            </a:r>
            <a:r>
              <a:rPr lang="nl-NL" u="sng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global</a:t>
            </a:r>
            <a:r>
              <a:rPr lang="nl-NL" u="sng" dirty="0">
                <a:solidFill>
                  <a:srgbClr val="161D41">
                    <a:lumMod val="90000"/>
                    <a:lumOff val="10000"/>
                  </a:srgbClr>
                </a:solidFill>
              </a:rPr>
              <a:t> CO₂ emissies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(more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than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Spain </a:t>
            </a:r>
            <a:r>
              <a:rPr lang="nl-NL" dirty="0" err="1">
                <a:solidFill>
                  <a:srgbClr val="161D41">
                    <a:lumMod val="90000"/>
                    <a:lumOff val="10000"/>
                  </a:srgbClr>
                </a:solidFill>
              </a:rPr>
              <a:t>and</a:t>
            </a:r>
            <a:r>
              <a:rPr lang="nl-NL" dirty="0">
                <a:solidFill>
                  <a:srgbClr val="161D41">
                    <a:lumMod val="90000"/>
                    <a:lumOff val="10000"/>
                  </a:srgbClr>
                </a:solidFill>
              </a:rPr>
              <a:t> Sweden) </a:t>
            </a:r>
          </a:p>
          <a:p>
            <a:endParaRPr lang="nl-NL" dirty="0">
              <a:solidFill>
                <a:srgbClr val="161D41">
                  <a:lumMod val="90000"/>
                  <a:lumOff val="10000"/>
                </a:srgb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Eiser is </a:t>
            </a:r>
            <a:r>
              <a:rPr lang="nl-NL" u="sng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ontvankelijk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. Feit dat er een grote afstand bestaat tussen locaties emissies en locatie van de aangetaste eigendommen, is geen reden om vordering af te wijzen. "[T]he CO2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emissions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of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defendant's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group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are a </a:t>
            </a:r>
            <a:r>
              <a:rPr lang="nl-NL" u="sng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contributary</a:t>
            </a:r>
            <a:r>
              <a:rPr lang="nl-NL" u="sng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u="sng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cause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which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he does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not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have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tolerate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." (p. 39)</a:t>
            </a:r>
          </a:p>
          <a:p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Eiser niet succesvol: "was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unable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prove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that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Laguna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[..]</a:t>
            </a:r>
          </a:p>
          <a:p>
            <a:r>
              <a:rPr lang="nl-NL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p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oses a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serious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threat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his property [..]. (p. 100)</a:t>
            </a:r>
            <a:endParaRPr lang="nl-NL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82" y="3709879"/>
            <a:ext cx="4830719" cy="28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82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b_9jiCT6aHqhgYQis6RQ"/>
</p:tagLst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 fonts embedded" id="{56C58FB5-5930-0D41-9FE8-3EB126454648}" vid="{9757F8EC-D7E9-E749-9F31-489C8771D0EB}"/>
    </a:ext>
  </a:extLst>
</a:theme>
</file>

<file path=ppt/theme/theme2.xml><?xml version="1.0" encoding="utf-8"?>
<a:theme xmlns:a="http://schemas.openxmlformats.org/drawingml/2006/main" name="Pels Rijcken Content">
  <a:themeElements>
    <a:clrScheme name="Aangepast 3">
      <a:dk1>
        <a:srgbClr val="005A70"/>
      </a:dk1>
      <a:lt1>
        <a:sysClr val="window" lastClr="FFFFFF"/>
      </a:lt1>
      <a:dk2>
        <a:srgbClr val="EF9600"/>
      </a:dk2>
      <a:lt2>
        <a:srgbClr val="005A70"/>
      </a:lt2>
      <a:accent1>
        <a:srgbClr val="8FAFBD"/>
      </a:accent1>
      <a:accent2>
        <a:srgbClr val="E5EEF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5A70"/>
      </a:hlink>
      <a:folHlink>
        <a:srgbClr val="005A70"/>
      </a:folHlink>
    </a:clrScheme>
    <a:fontScheme name="PelsRijck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806A4D32-D41A-46AF-A97C-D05E9F5EB9D5}" vid="{6EA7843B-0B58-4B82-B93F-139A0E7337DD}"/>
    </a:ext>
  </a:extLst>
</a:theme>
</file>

<file path=ppt/theme/theme3.xml><?xml version="1.0" encoding="utf-8"?>
<a:theme xmlns:a="http://schemas.openxmlformats.org/drawingml/2006/main" name="1_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 fonts embedded" id="{56C58FB5-5930-0D41-9FE8-3EB126454648}" vid="{9757F8EC-D7E9-E749-9F31-489C8771D0EB}"/>
    </a:ext>
  </a:extLst>
</a:theme>
</file>

<file path=ppt/theme/theme4.xml><?xml version="1.0" encoding="utf-8"?>
<a:theme xmlns:a="http://schemas.openxmlformats.org/drawingml/2006/main" name="2_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 fonts embedded" id="{56C58FB5-5930-0D41-9FE8-3EB126454648}" vid="{9757F8EC-D7E9-E749-9F31-489C8771D0EB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oot document" ma:contentTypeID="0x0101007A6E4A62A1A34FCBB5DB597108C1AEB000D0AB22F37F18AD43B1201755B783368B" ma:contentTypeVersion="6" ma:contentTypeDescription="Root document" ma:contentTypeScope="" ma:versionID="0de3c7c7947da05b342682b00314110f">
  <xsd:schema xmlns:xsd="http://www.w3.org/2001/XMLSchema" xmlns:xs="http://www.w3.org/2001/XMLSchema" xmlns:p="http://schemas.microsoft.com/office/2006/metadata/properties" xmlns:ns2="http://schemas.econnect.nl/" xmlns:ns3="06132217-2756-4ecf-ab91-5bbcd433d1e6" targetNamespace="http://schemas.microsoft.com/office/2006/metadata/properties" ma:root="true" ma:fieldsID="8fba9657a9c5034f3899c210cfb3e3c6" ns2:_="" ns3:_="">
    <xsd:import namespace="http://schemas.econnect.nl/"/>
    <xsd:import namespace="06132217-2756-4ecf-ab91-5bbcd433d1e6"/>
    <xsd:element name="properties">
      <xsd:complexType>
        <xsd:sequence>
          <xsd:element name="documentManagement">
            <xsd:complexType>
              <xsd:all>
                <xsd:element ref="ns2:ArchiveDeleteDate" minOccurs="0"/>
                <xsd:element ref="ns2:SPECRelatedItems" minOccurs="0"/>
                <xsd:element ref="ns2:AutoGenerated" minOccurs="0"/>
                <xsd:element ref="ns3:_dlc_DocId" minOccurs="0"/>
                <xsd:element ref="ns3:_dlc_DocIdUrl" minOccurs="0"/>
                <xsd:element ref="ns3:_dlc_DocIdPersistId" minOccurs="0"/>
                <xsd:element ref="ns2:KmsURL" minOccurs="0"/>
                <xsd:element ref="ns2:SectieTaxHTField0"/>
                <xsd:element ref="ns3:TaxCatchAll" minOccurs="0"/>
                <xsd:element ref="ns3:TaxCatchAllLabel" minOccurs="0"/>
                <xsd:element ref="ns2:Zaaknaam" minOccurs="0"/>
                <xsd:element ref="ns2:PelsClientTaxHTField0"/>
                <xsd:element ref="ns2:CaseStartDate" minOccurs="0"/>
                <xsd:element ref="ns2:RechtsgebiedTaxHTField0"/>
                <xsd:element ref="ns2:CaseManager" minOccurs="0"/>
                <xsd:element ref="ns2:SectorTaxHTField0"/>
                <xsd:element ref="ns2:CaseOwner" minOccurs="0"/>
                <xsd:element ref="ns2:Zaakomschrijving" minOccurs="0"/>
                <xsd:element ref="ns2:SharedCaseName" minOccurs="0"/>
                <xsd:element ref="ns2:ParentTaxHTField0"/>
                <xsd:element ref="ns2:Zaaknummer" minOccurs="0"/>
                <xsd:element ref="ns2:HighQ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econnect.nl/" elementFormDefault="qualified">
    <xsd:import namespace="http://schemas.microsoft.com/office/2006/documentManagement/types"/>
    <xsd:import namespace="http://schemas.microsoft.com/office/infopath/2007/PartnerControls"/>
    <xsd:element name="ArchiveDeleteDate" ma:index="8" nillable="true" ma:displayName="Verwijderdatum" ma:format="DateOnly" ma:hidden="true" ma:internalName="ArchiveDeleteDate">
      <xsd:simpleType>
        <xsd:restriction base="dms:DateTime"/>
      </xsd:simpleType>
    </xsd:element>
    <xsd:element name="SPECRelatedItems" ma:index="9" nillable="true" ma:displayName="Gerelateerde items" ma:hidden="true" ma:internalName="SPECRelatedItems">
      <xsd:simpleType>
        <xsd:restriction base="dms:Note"/>
      </xsd:simpleType>
    </xsd:element>
    <xsd:element name="AutoGenerated" ma:index="10" nillable="true" ma:displayName="Automatisch gegenereerd" ma:hidden="true" ma:internalName="AutoGenerated">
      <xsd:simpleType>
        <xsd:restriction base="dms:Boolean"/>
      </xsd:simpleType>
    </xsd:element>
    <xsd:element name="KmsURL" ma:index="14" nillable="true" ma:displayName="KmsURL" ma:internalName="KmsURL">
      <xsd:simpleType>
        <xsd:restriction base="dms:Text"/>
      </xsd:simpleType>
    </xsd:element>
    <xsd:element name="SectieTaxHTField0" ma:index="15" nillable="true" ma:taxonomy="true" ma:internalName="SectieTaxHTField0" ma:taxonomyFieldName="Sectie" ma:displayName="Sectie" ma:default="186;#Kantoor Algemeen|b287ea80-108c-4ef0-9a1d-91f3590ab1c0" ma:fieldId="{81ac1465-c34e-4c23-9e98-a9a4bc3219b5}" ma:sspId="5ba79ee7-bc28-486b-83c9-05cb21d006b5" ma:termSetId="bbea5d4c-c2a9-451f-89a2-5314af18fd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Zaaknaam" ma:index="19" nillable="true" ma:displayName="Zaaknaam" ma:default="-Bestanden Edward (f508)" ma:internalName="Zaaknaam">
      <xsd:simpleType>
        <xsd:restriction base="dms:Text"/>
      </xsd:simpleType>
    </xsd:element>
    <xsd:element name="PelsClientTaxHTField0" ma:index="20" nillable="true" ma:taxonomy="true" ma:internalName="PelsClientTaxHTField0" ma:taxonomyFieldName="PelsClient" ma:displayName="Client" ma:default="283;#Pels Rijcken Intern|9668e581-39a6-49c2-9228-250f6c411434" ma:fieldId="{8bdbf691-d58c-47d7-9962-27408e55c7da}" ma:sspId="5ba79ee7-bc28-486b-83c9-05cb21d006b5" ma:termSetId="dfeaf4cd-2802-47e9-8dff-e66db835d3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seStartDate" ma:index="22" nillable="true" ma:displayName="Invoerdatum zaak" ma:default="2018-07-11T17:36:39Z" ma:format="DateOnly" ma:internalName="CaseStartDate">
      <xsd:simpleType>
        <xsd:restriction base="dms:DateTime"/>
      </xsd:simpleType>
    </xsd:element>
    <xsd:element name="RechtsgebiedTaxHTField0" ma:index="23" nillable="true" ma:taxonomy="true" ma:internalName="RechtsgebiedTaxHTField0" ma:taxonomyFieldName="Rechtsgebied" ma:displayName="Rechtsgebied" ma:default="231;#Pels Rijcken Intern|7f0d1a24-e9e8-43dc-b07f-59ce5a90f1e4" ma:fieldId="{d30ca78d-40b8-4600-878b-b9a86a6e378a}" ma:sspId="5ba79ee7-bc28-486b-83c9-05cb21d006b5" ma:termSetId="cb602de0-f0ba-4c56-b0cd-50298dcb2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seManager" ma:index="25" nillable="true" ma:displayName="Behandelend fe" ma:default="153;#Brans, Edward" ma:internalName="CaseManager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torTaxHTField0" ma:index="26" nillable="true" ma:taxonomy="true" ma:internalName="SectorTaxHTField0" ma:taxonomyFieldName="Sector" ma:displayName="Sector" ma:default="3;#Kantoor Algemeen|26212273-eb3a-4373-8964-2a9a7bfdfeec" ma:fieldId="{b3350549-2b20-4c08-bdc0-594c59279c19}" ma:sspId="5ba79ee7-bc28-486b-83c9-05cb21d006b5" ma:termSetId="f6b628d0-bb0e-411b-9fe2-68ed6525cf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seOwner" ma:index="28" nillable="true" ma:displayName="Verantwoordelijke fe" ma:default="153;#Brans, Edward" ma:internalName="CaseOwner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Zaakomschrijving" ma:index="29" nillable="true" ma:displayName="Zaakomschrijving" ma:default="" ma:internalName="Zaakomschrijving">
      <xsd:simpleType>
        <xsd:restriction base="dms:Note">
          <xsd:maxLength value="255"/>
        </xsd:restriction>
      </xsd:simpleType>
    </xsd:element>
    <xsd:element name="SharedCaseName" ma:index="30" nillable="true" ma:displayName="Zaak naam" ma:default="f508" ma:internalName="SharedCaseName">
      <xsd:simpleType>
        <xsd:restriction base="dms:Text"/>
      </xsd:simpleType>
    </xsd:element>
    <xsd:element name="ParentTaxHTField0" ma:index="31" nillable="true" ma:taxonomy="true" ma:internalName="ParentTaxHTField0" ma:taxonomyFieldName="Parent" ma:displayName="Parent" ma:default="283;#Pels Rijcken Intern|9668e581-39a6-49c2-9228-250f6c411434" ma:fieldId="{eef218f8-1aff-4b30-9192-bf7a7c364dea}" ma:sspId="5ba79ee7-bc28-486b-83c9-05cb21d006b5" ma:termSetId="dfeaf4cd-2802-47e9-8dff-e66db835d3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Zaaknummer" ma:index="33" nillable="true" ma:displayName="Zaaknummer" ma:default="" ma:internalName="Zaaknummer">
      <xsd:simpleType>
        <xsd:restriction base="dms:Text"/>
      </xsd:simpleType>
    </xsd:element>
    <xsd:element name="HighQURL" ma:index="34" nillable="true" ma:displayName="HighQURL" ma:internalName="HighQ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32217-2756-4ecf-ab91-5bbcd433d1e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6" nillable="true" ma:displayName="Catch-all-kolom van taxonomie" ma:description="" ma:hidden="true" ma:list="{10241cb0-8785-4737-93b0-fd5e9e6c199c}" ma:internalName="TaxCatchAll" ma:showField="CatchAllData" ma:web="06132217-2756-4ecf-ab91-5bbcd433d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Catch-all-kolom van taxonomie1" ma:description="" ma:hidden="true" ma:list="{10241cb0-8785-4737-93b0-fd5e9e6c199c}" ma:internalName="TaxCatchAllLabel" ma:readOnly="true" ma:showField="CatchAllDataLabel" ma:web="06132217-2756-4ecf-ab91-5bbcd433d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seManager xmlns="http://schemas.econnect.nl/">
      <UserInfo>
        <DisplayName>Edward Brans</DisplayName>
        <AccountId>153</AccountId>
        <AccountType/>
      </UserInfo>
    </CaseManager>
    <KmsURL xmlns="http://schemas.econnect.nl/" xsi:nil="true"/>
    <AutoGenerated xmlns="http://schemas.econnect.nl/" xsi:nil="true"/>
    <Zaaknaam xmlns="http://schemas.econnect.nl/">-Bestanden Edward (f508)</Zaaknaam>
    <SPECRelatedItems xmlns="http://schemas.econnect.nl/" xsi:nil="true"/>
    <PelsClientTaxHTField0 xmlns="http://schemas.econnect.nl/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Pels Rijcken Intern</TermName>
          <TermId xmlns="http://schemas.microsoft.com/office/infopath/2007/PartnerControls">9668e581-39a6-49c2-9228-250f6c411434</TermId>
        </TermInfo>
      </Terms>
    </PelsClientTaxHTField0>
    <CaseOwner xmlns="http://schemas.econnect.nl/">
      <UserInfo>
        <DisplayName>Edward Brans</DisplayName>
        <AccountId>153</AccountId>
        <AccountType/>
      </UserInfo>
    </CaseOwner>
    <Zaakomschrijving xmlns="http://schemas.econnect.nl/" xsi:nil="true"/>
    <ParentTaxHTField0 xmlns="http://schemas.econnect.nl/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Pels Rijcken Intern</TermName>
          <TermId xmlns="http://schemas.microsoft.com/office/infopath/2007/PartnerControls">9668e581-39a6-49c2-9228-250f6c411434</TermId>
        </TermInfo>
      </Terms>
    </ParentTaxHTField0>
    <SharedCaseName xmlns="http://schemas.econnect.nl/">f508</SharedCaseName>
    <SectorTaxHTField0 xmlns="http://schemas.econnect.nl/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Kantoor Algemeen</TermName>
          <TermId xmlns="http://schemas.microsoft.com/office/infopath/2007/PartnerControls">26212273-eb3a-4373-8964-2a9a7bfdfeec</TermId>
        </TermInfo>
      </Terms>
    </SectorTaxHTField0>
    <ArchiveDeleteDate xmlns="http://schemas.econnect.nl/" xsi:nil="true"/>
    <RechtsgebiedTaxHTField0 xmlns="http://schemas.econnect.nl/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Pels Rijcken Intern</TermName>
          <TermId xmlns="http://schemas.microsoft.com/office/infopath/2007/PartnerControls">7f0d1a24-e9e8-43dc-b07f-59ce5a90f1e4</TermId>
        </TermInfo>
      </Terms>
    </RechtsgebiedTaxHTField0>
    <Zaaknummer xmlns="http://schemas.econnect.nl/" xsi:nil="true"/>
    <TaxCatchAll xmlns="06132217-2756-4ecf-ab91-5bbcd433d1e6">
      <Value>186</Value>
      <Value>3</Value>
      <Value>283</Value>
      <Value>1</Value>
      <Value>231</Value>
    </TaxCatchAll>
    <CaseStartDate xmlns="http://schemas.econnect.nl/">2018-07-11T15:36:39+00:00</CaseStartDate>
    <HighQURL xmlns="http://schemas.econnect.nl/" xsi:nil="true"/>
    <SectieTaxHTField0 xmlns="http://schemas.econnect.nl/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Kantoor Algemeen</TermName>
          <TermId xmlns="http://schemas.microsoft.com/office/infopath/2007/PartnerControls">b287ea80-108c-4ef0-9a1d-91f3590ab1c0</TermId>
        </TermInfo>
      </Terms>
    </SectieTaxHTField0>
    <_dlc_DocId xmlns="06132217-2756-4ecf-ab91-5bbcd433d1e6">PRDF-4007883</_dlc_DocId>
    <_dlc_DocIdUrl xmlns="06132217-2756-4ecf-ab91-5bbcd433d1e6">
      <Url>http://dms.pelsrijcken.nl/matter/49/f508/_layouts/15/DocIdRedir.aspx?ID=PRDF-4007883</Url>
      <Description>PRDF-4007883</Description>
    </_dlc_DocIdUrl>
  </documentManagement>
</p:properties>
</file>

<file path=customXml/itemProps1.xml><?xml version="1.0" encoding="utf-8"?>
<ds:datastoreItem xmlns:ds="http://schemas.openxmlformats.org/officeDocument/2006/customXml" ds:itemID="{2415E7ED-653D-43A3-8189-401A5C67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econnect.nl/"/>
    <ds:schemaRef ds:uri="06132217-2756-4ecf-ab91-5bbcd433d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FF7B9-F132-492E-A153-9DCF88DC78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270AE48-0DDB-4719-9660-E3C5557E523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8D64BB6-73E9-4CC9-8F5C-DAB01E043A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econnect.nl/"/>
    <ds:schemaRef ds:uri="http://purl.org/dc/elements/1.1/"/>
    <ds:schemaRef ds:uri="http://schemas.microsoft.com/office/2006/metadata/properties"/>
    <ds:schemaRef ds:uri="http://schemas.microsoft.com/office/infopath/2007/PartnerControls"/>
    <ds:schemaRef ds:uri="06132217-2756-4ecf-ab91-5bbcd433d1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uu_powerpoint_sjabloon_NL_2019</Template>
  <TotalTime>0</TotalTime>
  <Words>1165</Words>
  <Application>Microsoft Office PowerPoint</Application>
  <PresentationFormat>Aangepast</PresentationFormat>
  <Paragraphs>112</Paragraphs>
  <Slides>9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Calibri</vt:lpstr>
      <vt:lpstr>Merriweather Regular</vt:lpstr>
      <vt:lpstr>Wingdings</vt:lpstr>
      <vt:lpstr>Merriweather Light</vt:lpstr>
      <vt:lpstr>Verdana</vt:lpstr>
      <vt:lpstr>Open Sans</vt:lpstr>
      <vt:lpstr>Open Sans Light</vt:lpstr>
      <vt:lpstr>Arial</vt:lpstr>
      <vt:lpstr>Calibri Light</vt:lpstr>
      <vt:lpstr>Universiteit Utrecht</vt:lpstr>
      <vt:lpstr>Pels Rijcken Content</vt:lpstr>
      <vt:lpstr>1_Universiteit Utrecht</vt:lpstr>
      <vt:lpstr>2_Universiteit Utrecht</vt:lpstr>
      <vt:lpstr>think-cell Slide</vt:lpstr>
      <vt:lpstr>Causaliteit en klimaataansprakelijkheid.  Welke maatstaf hanteert het EHRM op dit gebied, zoals in KlimaSeniorinnen??  10e Symposium Studiekring Normatieve Uitleg 2025   27 November 2025</vt:lpstr>
      <vt:lpstr>Klimaataansprakelijkheid: Trends in klimaatjurisprudentie</vt:lpstr>
      <vt:lpstr> </vt:lpstr>
      <vt:lpstr>PowerPoint-presentatie</vt:lpstr>
      <vt:lpstr> </vt:lpstr>
      <vt:lpstr> </vt:lpstr>
      <vt:lpstr> </vt:lpstr>
      <vt:lpstr> 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Abdalla, A.A. (Abdulla)</dc:creator>
  <cp:keywords/>
  <dc:description/>
  <cp:lastModifiedBy>Pels Rijcken</cp:lastModifiedBy>
  <cp:revision>70</cp:revision>
  <cp:lastPrinted>2025-11-23T16:56:23Z</cp:lastPrinted>
  <dcterms:created xsi:type="dcterms:W3CDTF">2021-01-06T09:41:16Z</dcterms:created>
  <dcterms:modified xsi:type="dcterms:W3CDTF">2025-12-07T15:03:27Z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0x0101007A6E4A62A1A34FCBB5DB597108C1AEB000D0AB22F37F18AD43B1201755B783368B</vt:lpwstr>
  </property>
  <property fmtid="{D5CDD505-2E9C-101B-9397-08002B2CF9AE}" pid="3" name="Sector">
    <vt:lpwstr>3;#Kantoor Algemeen|26212273-eb3a-4373-8964-2a9a7bfdfeec</vt:lpwstr>
  </property>
  <property fmtid="{D5CDD505-2E9C-101B-9397-08002B2CF9AE}" pid="4" name="Sectie">
    <vt:lpwstr>186;#Kantoor Algemeen|b287ea80-108c-4ef0-9a1d-91f3590ab1c0</vt:lpwstr>
  </property>
  <property fmtid="{D5CDD505-2E9C-101B-9397-08002B2CF9AE}" pid="5" name="ProcessNameTaxHTField0">
    <vt:lpwstr>49|{307288a2-e8a5-43d9-8106-4e8589797ebb}</vt:lpwstr>
  </property>
  <property fmtid="{D5CDD505-2E9C-101B-9397-08002B2CF9AE}" pid="6" name="PelsClient">
    <vt:lpwstr>283;#Pels Rijcken Intern|9668e581-39a6-49c2-9228-250f6c411434</vt:lpwstr>
  </property>
  <property fmtid="{D5CDD505-2E9C-101B-9397-08002B2CF9AE}" pid="7" name="Rechtsgebied">
    <vt:lpwstr>231;#Pels Rijcken Intern|7f0d1a24-e9e8-43dc-b07f-59ce5a90f1e4</vt:lpwstr>
  </property>
  <property fmtid="{D5CDD505-2E9C-101B-9397-08002B2CF9AE}" pid="8" name="Parent">
    <vt:lpwstr>283;#Pels Rijcken Intern|9668e581-39a6-49c2-9228-250f6c411434</vt:lpwstr>
  </property>
  <property fmtid="{D5CDD505-2E9C-101B-9397-08002B2CF9AE}" pid="9" name="ProcessName">
    <vt:lpwstr>1;#49|{307288a2-e8a5-43d9-8106-4e8589797ebb}</vt:lpwstr>
  </property>
  <property fmtid="{D5CDD505-2E9C-101B-9397-08002B2CF9AE}" pid="10" name="_dlc_DocIdItemGuid">
    <vt:lpwstr>492699a3-59fb-471d-8321-2617296cc677</vt:lpwstr>
  </property>
  <property fmtid="{D5CDD505-2E9C-101B-9397-08002B2CF9AE}" pid="11" name="Has_0x020_attachment">
    <vt:bool>true</vt:bool>
  </property>
  <property fmtid="{D5CDD505-2E9C-101B-9397-08002B2CF9AE}" pid="12" name="Received_0x020_representing_0x020_name">
    <vt:lpwstr/>
  </property>
  <property fmtid="{D5CDD505-2E9C-101B-9397-08002B2CF9AE}" pid="13" name="Conversation_0x020_topic">
    <vt:lpwstr>Template UU-powerpoint.pptx</vt:lpwstr>
  </property>
  <property fmtid="{D5CDD505-2E9C-101B-9397-08002B2CF9AE}" pid="14" name="Message_0x020_class">
    <vt:lpwstr>IPM.Document.PowerPoint.Show.12</vt:lpwstr>
  </property>
  <property fmtid="{D5CDD505-2E9C-101B-9397-08002B2CF9AE}" pid="15" name="Topic">
    <vt:lpwstr>Template UU-powerpoint.pptx</vt:lpwstr>
  </property>
  <property fmtid="{D5CDD505-2E9C-101B-9397-08002B2CF9AE}" pid="16" name="Internet_0x020_message_0x020_id">
    <vt:lpwstr/>
  </property>
  <property fmtid="{D5CDD505-2E9C-101B-9397-08002B2CF9AE}" pid="17" name="Creation_0x020_time">
    <vt:filetime>2021-01-10T16:07:49Z</vt:filetime>
  </property>
  <property fmtid="{D5CDD505-2E9C-101B-9397-08002B2CF9AE}" pid="18" name="Message_0x020_size">
    <vt:r8>5277184</vt:r8>
  </property>
  <property fmtid="{D5CDD505-2E9C-101B-9397-08002B2CF9AE}" pid="19" name="SMTPTo">
    <vt:lpwstr/>
  </property>
  <property fmtid="{D5CDD505-2E9C-101B-9397-08002B2CF9AE}" pid="20" name="Last_0x020_modification_0x020_time">
    <vt:filetime>2021-01-10T16:07:49Z</vt:filetime>
  </property>
  <property fmtid="{D5CDD505-2E9C-101B-9397-08002B2CF9AE}" pid="21" name="Message_0x020_delivery_0x020_time">
    <vt:filetime>2021-01-10T16:07:49Z</vt:filetime>
  </property>
  <property fmtid="{D5CDD505-2E9C-101B-9397-08002B2CF9AE}" pid="22" name="CC">
    <vt:lpwstr/>
  </property>
  <property fmtid="{D5CDD505-2E9C-101B-9397-08002B2CF9AE}" pid="23" name="Received_0x020_by_0x020_address_0x020_type">
    <vt:lpwstr/>
  </property>
  <property fmtid="{D5CDD505-2E9C-101B-9397-08002B2CF9AE}" pid="24" name="Received_0x020_by_0x020_name">
    <vt:lpwstr/>
  </property>
  <property fmtid="{D5CDD505-2E9C-101B-9397-08002B2CF9AE}" pid="25" name="To">
    <vt:lpwstr/>
  </property>
  <property fmtid="{D5CDD505-2E9C-101B-9397-08002B2CF9AE}" pid="26" name="Client_0x020_submit_0x020_time">
    <vt:filetime>2021-01-10T16:07:49Z</vt:filetime>
  </property>
  <property fmtid="{D5CDD505-2E9C-101B-9397-08002B2CF9AE}" pid="27" name="Received_0x020_by_0x020_e-mail_0x020_address">
    <vt:lpwstr/>
  </property>
  <property fmtid="{D5CDD505-2E9C-101B-9397-08002B2CF9AE}" pid="28" name="SMTPFrom">
    <vt:lpwstr>edward.brans@pelsrijcken.nl;</vt:lpwstr>
  </property>
  <property fmtid="{D5CDD505-2E9C-101B-9397-08002B2CF9AE}" pid="29" name="Sent_0x020_representing_0x020_address_0x020_type">
    <vt:lpwstr>EX</vt:lpwstr>
  </property>
  <property fmtid="{D5CDD505-2E9C-101B-9397-08002B2CF9AE}" pid="30" name="Sent_0x020_representing_0x020_e-mail_0x020_address">
    <vt:lpwstr>/o=Pels Rijcken/ou=First Administrative Group/cn=Recipients/cn=F508</vt:lpwstr>
  </property>
  <property fmtid="{D5CDD505-2E9C-101B-9397-08002B2CF9AE}" pid="31" name="Transport_0x020_message_0x020_headers">
    <vt:lpwstr/>
  </property>
  <property fmtid="{D5CDD505-2E9C-101B-9397-08002B2CF9AE}" pid="32" name="Importance">
    <vt:r8>0</vt:r8>
  </property>
  <property fmtid="{D5CDD505-2E9C-101B-9397-08002B2CF9AE}" pid="33" name="Sent_0x020_representing_0x020_name">
    <vt:lpwstr>Edward Brans | Pels Rijcken</vt:lpwstr>
  </property>
  <property fmtid="{D5CDD505-2E9C-101B-9397-08002B2CF9AE}" pid="34" name="Received_0x020_representing_0x020_e-mail_0x020_address">
    <vt:lpwstr/>
  </property>
  <property fmtid="{D5CDD505-2E9C-101B-9397-08002B2CF9AE}" pid="35" name="Sender_0x020_name">
    <vt:lpwstr>Edward Brans | Pels Rijcken</vt:lpwstr>
  </property>
  <property fmtid="{D5CDD505-2E9C-101B-9397-08002B2CF9AE}" pid="36" name="Sender_0x020_address_0x020_type">
    <vt:lpwstr>EX</vt:lpwstr>
  </property>
  <property fmtid="{D5CDD505-2E9C-101B-9397-08002B2CF9AE}" pid="37" name="SMTPBCC">
    <vt:lpwstr/>
  </property>
  <property fmtid="{D5CDD505-2E9C-101B-9397-08002B2CF9AE}" pid="38" name="Received_0x020_representing_0x020_address_0x020_type">
    <vt:lpwstr/>
  </property>
  <property fmtid="{D5CDD505-2E9C-101B-9397-08002B2CF9AE}" pid="39" name="Sender_0x020_e-mail_0x020_address">
    <vt:lpwstr>/o=Pels Rijcken/ou=First Administrative Group/cn=Recipients/cn=F508</vt:lpwstr>
  </property>
  <property fmtid="{D5CDD505-2E9C-101B-9397-08002B2CF9AE}" pid="40" name="Sensitivity">
    <vt:r8>0</vt:r8>
  </property>
  <property fmtid="{D5CDD505-2E9C-101B-9397-08002B2CF9AE}" pid="41" name="BCC">
    <vt:lpwstr/>
  </property>
  <property fmtid="{D5CDD505-2E9C-101B-9397-08002B2CF9AE}" pid="42" name="SMTPCC">
    <vt:lpwstr/>
  </property>
</Properties>
</file>